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Lst>
  <p:sldSz cy="5143500" cx="9144000"/>
  <p:notesSz cx="6858000" cy="9144000"/>
  <p:embeddedFontLst>
    <p:embeddedFont>
      <p:font typeface="Roboto Black"/>
      <p:bold r:id="rId55"/>
      <p:boldItalic r:id="rId56"/>
    </p:embeddedFont>
    <p:embeddedFont>
      <p:font typeface="Roboto"/>
      <p:regular r:id="rId57"/>
      <p:bold r:id="rId58"/>
      <p:italic r:id="rId59"/>
      <p:boldItalic r:id="rId60"/>
    </p:embeddedFont>
    <p:embeddedFont>
      <p:font typeface="Lato"/>
      <p:regular r:id="rId61"/>
      <p:bold r:id="rId62"/>
      <p:italic r:id="rId63"/>
      <p:boldItalic r:id="rId6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Lato-bold.fntdata"/><Relationship Id="rId61" Type="http://schemas.openxmlformats.org/officeDocument/2006/relationships/font" Target="fonts/Lato-regular.fntdata"/><Relationship Id="rId20" Type="http://schemas.openxmlformats.org/officeDocument/2006/relationships/slide" Target="slides/slide15.xml"/><Relationship Id="rId64" Type="http://schemas.openxmlformats.org/officeDocument/2006/relationships/font" Target="fonts/Lato-boldItalic.fntdata"/><Relationship Id="rId63" Type="http://schemas.openxmlformats.org/officeDocument/2006/relationships/font" Target="fonts/Lato-italic.fntdata"/><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60" Type="http://schemas.openxmlformats.org/officeDocument/2006/relationships/font" Target="fonts/Roboto-boldItalic.fntdata"/><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font" Target="fonts/RobotoBlack-bold.fntdata"/><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font" Target="fonts/Roboto-regular.fntdata"/><Relationship Id="rId12" Type="http://schemas.openxmlformats.org/officeDocument/2006/relationships/slide" Target="slides/slide7.xml"/><Relationship Id="rId56" Type="http://schemas.openxmlformats.org/officeDocument/2006/relationships/font" Target="fonts/RobotoBlack-boldItalic.fntdata"/><Relationship Id="rId15" Type="http://schemas.openxmlformats.org/officeDocument/2006/relationships/slide" Target="slides/slide10.xml"/><Relationship Id="rId59" Type="http://schemas.openxmlformats.org/officeDocument/2006/relationships/font" Target="fonts/Roboto-italic.fntdata"/><Relationship Id="rId14" Type="http://schemas.openxmlformats.org/officeDocument/2006/relationships/slide" Target="slides/slide9.xml"/><Relationship Id="rId58" Type="http://schemas.openxmlformats.org/officeDocument/2006/relationships/font" Target="fonts/Roboto-bold.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ce6466b65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ce6466b65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d2d6f025c1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d2d6f025c1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HAMZA</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These graphs show more communities, continuing to show how infrequently trash is being collected.</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d2d6f025c1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d2d6f025c1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HAMZA</a:t>
            </a:r>
            <a:endParaRPr/>
          </a:p>
          <a:p>
            <a:pPr indent="0" lvl="0" marL="0" rtl="0" algn="l">
              <a:spcBef>
                <a:spcPts val="0"/>
              </a:spcBef>
              <a:spcAft>
                <a:spcPts val="0"/>
              </a:spcAft>
              <a:buNone/>
            </a:pPr>
            <a:r>
              <a:rPr lang="en">
                <a:solidFill>
                  <a:schemeClr val="dk1"/>
                </a:solidFill>
              </a:rPr>
              <a:t>This graph shows that community members felt that their largest issue was other, followed by garbage, potentially because of the lack of collection.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d2d6f025c1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d2d6f025c1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rgbClr val="252525"/>
                </a:solidFill>
                <a:highlight>
                  <a:srgbClr val="FFFFFF"/>
                </a:highlight>
              </a:rPr>
              <a:t>HAMZA</a:t>
            </a:r>
            <a:endParaRPr sz="1200">
              <a:solidFill>
                <a:srgbClr val="252525"/>
              </a:solidFill>
              <a:highlight>
                <a:srgbClr val="FFFFFF"/>
              </a:highlight>
            </a:endParaRPr>
          </a:p>
          <a:p>
            <a:pPr indent="0" lvl="0" marL="0" rtl="0" algn="l">
              <a:lnSpc>
                <a:spcPct val="115000"/>
              </a:lnSpc>
              <a:spcBef>
                <a:spcPts val="0"/>
              </a:spcBef>
              <a:spcAft>
                <a:spcPts val="0"/>
              </a:spcAft>
              <a:buNone/>
            </a:pPr>
            <a:r>
              <a:rPr lang="en" sz="1200">
                <a:solidFill>
                  <a:srgbClr val="252525"/>
                </a:solidFill>
                <a:highlight>
                  <a:schemeClr val="lt1"/>
                </a:highlight>
              </a:rPr>
              <a:t>This graph makes it clear to us that people in the San Pedro province have issues with their eyes, stomach and gastrointestinal problems, as well as ear/nose/throat problems, all of which could be connected to too much garbage in the community. </a:t>
            </a:r>
            <a:endParaRPr sz="1200">
              <a:solidFill>
                <a:srgbClr val="252525"/>
              </a:solidFill>
              <a:highlight>
                <a:schemeClr val="lt1"/>
              </a:highlight>
            </a:endParaRPr>
          </a:p>
          <a:p>
            <a:pPr indent="0" lvl="0" marL="0" rtl="0" algn="l">
              <a:lnSpc>
                <a:spcPct val="115000"/>
              </a:lnSpc>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d2d6f025c1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d2d6f025c1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HAMZA</a:t>
            </a:r>
            <a:endParaRPr/>
          </a:p>
          <a:p>
            <a:pPr indent="0" lvl="0" marL="0" rtl="0" algn="l">
              <a:lnSpc>
                <a:spcPct val="115000"/>
              </a:lnSpc>
              <a:spcBef>
                <a:spcPts val="1200"/>
              </a:spcBef>
              <a:spcAft>
                <a:spcPts val="0"/>
              </a:spcAft>
              <a:buNone/>
            </a:pPr>
            <a:r>
              <a:rPr lang="en" sz="1200">
                <a:solidFill>
                  <a:srgbClr val="252525"/>
                </a:solidFill>
                <a:highlight>
                  <a:schemeClr val="lt1"/>
                </a:highlight>
              </a:rPr>
              <a:t>Based on these findings, Puente should consider collecting trash in San Pedro more frequently in order for people to avoid several health issues.  </a:t>
            </a:r>
            <a:endParaRPr sz="1200">
              <a:solidFill>
                <a:srgbClr val="252525"/>
              </a:solidFill>
              <a:highlight>
                <a:schemeClr val="lt1"/>
              </a:highlight>
            </a:endParaRPr>
          </a:p>
          <a:p>
            <a:pPr indent="0" lvl="0" marL="0" rtl="0" algn="l">
              <a:lnSpc>
                <a:spcPct val="115000"/>
              </a:lnSpc>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d2d6f025c1_0_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d2d6f025c1_0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d2d6f025c1_0_1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d2d6f025c1_0_1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HAMZA</a:t>
            </a:r>
            <a:endParaRPr/>
          </a:p>
          <a:p>
            <a:pPr indent="0" lvl="0" marL="0" rtl="0" algn="l">
              <a:lnSpc>
                <a:spcPct val="115000"/>
              </a:lnSpc>
              <a:spcBef>
                <a:spcPts val="1200"/>
              </a:spcBef>
              <a:spcAft>
                <a:spcPts val="0"/>
              </a:spcAft>
              <a:buNone/>
            </a:pPr>
            <a:r>
              <a:rPr lang="en" sz="1200">
                <a:solidFill>
                  <a:srgbClr val="252525"/>
                </a:solidFill>
                <a:highlight>
                  <a:schemeClr val="lt1"/>
                </a:highlight>
              </a:rPr>
              <a:t>Based on these findings, Puente should consider collecting trash in San Pedro more frequently in order for people to avoid several health issues.  </a:t>
            </a:r>
            <a:endParaRPr sz="1200">
              <a:solidFill>
                <a:srgbClr val="252525"/>
              </a:solidFill>
              <a:highlight>
                <a:schemeClr val="lt1"/>
              </a:highlight>
            </a:endParaRPr>
          </a:p>
          <a:p>
            <a:pPr indent="0" lvl="0" marL="0" rtl="0" algn="l">
              <a:lnSpc>
                <a:spcPct val="115000"/>
              </a:lnSpc>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d2d6f025c1_0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d2d6f025c1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HAMZA</a:t>
            </a:r>
            <a:endParaRPr/>
          </a:p>
          <a:p>
            <a:pPr indent="0" lvl="0" marL="0" rtl="0" algn="l">
              <a:lnSpc>
                <a:spcPct val="115000"/>
              </a:lnSpc>
              <a:spcBef>
                <a:spcPts val="1200"/>
              </a:spcBef>
              <a:spcAft>
                <a:spcPts val="0"/>
              </a:spcAft>
              <a:buNone/>
            </a:pPr>
            <a:r>
              <a:rPr lang="en" sz="1200">
                <a:solidFill>
                  <a:srgbClr val="252525"/>
                </a:solidFill>
                <a:highlight>
                  <a:schemeClr val="lt1"/>
                </a:highlight>
              </a:rPr>
              <a:t>Based on these findings, Puente should consider collecting trash in San Pedro more frequently in order for people to avoid several health issues.  </a:t>
            </a:r>
            <a:endParaRPr sz="1200">
              <a:solidFill>
                <a:srgbClr val="252525"/>
              </a:solidFill>
              <a:highlight>
                <a:schemeClr val="lt1"/>
              </a:highlight>
            </a:endParaRPr>
          </a:p>
          <a:p>
            <a:pPr indent="0" lvl="0" marL="0" rtl="0" algn="l">
              <a:lnSpc>
                <a:spcPct val="115000"/>
              </a:lnSpc>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d2d6f025c1_0_2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d2d6f025c1_0_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HAMZA</a:t>
            </a:r>
            <a:endParaRPr/>
          </a:p>
          <a:p>
            <a:pPr indent="0" lvl="0" marL="0" rtl="0" algn="l">
              <a:lnSpc>
                <a:spcPct val="115000"/>
              </a:lnSpc>
              <a:spcBef>
                <a:spcPts val="1200"/>
              </a:spcBef>
              <a:spcAft>
                <a:spcPts val="0"/>
              </a:spcAft>
              <a:buNone/>
            </a:pPr>
            <a:r>
              <a:rPr lang="en" sz="1200">
                <a:solidFill>
                  <a:srgbClr val="252525"/>
                </a:solidFill>
                <a:highlight>
                  <a:schemeClr val="lt1"/>
                </a:highlight>
              </a:rPr>
              <a:t>Based on these findings, Puente should consider collecting trash in San Pedro more frequently in order for people to avoid several health issues.  </a:t>
            </a:r>
            <a:endParaRPr sz="1200">
              <a:solidFill>
                <a:srgbClr val="252525"/>
              </a:solidFill>
              <a:highlight>
                <a:schemeClr val="lt1"/>
              </a:highlight>
            </a:endParaRPr>
          </a:p>
          <a:p>
            <a:pPr indent="0" lvl="0" marL="0" rtl="0" algn="l">
              <a:lnSpc>
                <a:spcPct val="115000"/>
              </a:lnSpc>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d2d6f025c1_0_2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d2d6f025c1_0_2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HAMZA</a:t>
            </a:r>
            <a:endParaRPr/>
          </a:p>
          <a:p>
            <a:pPr indent="0" lvl="0" marL="0" rtl="0" algn="l">
              <a:lnSpc>
                <a:spcPct val="115000"/>
              </a:lnSpc>
              <a:spcBef>
                <a:spcPts val="1200"/>
              </a:spcBef>
              <a:spcAft>
                <a:spcPts val="0"/>
              </a:spcAft>
              <a:buNone/>
            </a:pPr>
            <a:r>
              <a:rPr lang="en" sz="1200">
                <a:solidFill>
                  <a:srgbClr val="252525"/>
                </a:solidFill>
                <a:highlight>
                  <a:schemeClr val="lt1"/>
                </a:highlight>
              </a:rPr>
              <a:t>Based on these findings, Puente should consider collecting trash in San Pedro more frequently in order for people to avoid several health issues.  </a:t>
            </a:r>
            <a:endParaRPr sz="1200">
              <a:solidFill>
                <a:srgbClr val="252525"/>
              </a:solidFill>
              <a:highlight>
                <a:schemeClr val="lt1"/>
              </a:highlight>
            </a:endParaRPr>
          </a:p>
          <a:p>
            <a:pPr indent="0" lvl="0" marL="0" rtl="0" algn="l">
              <a:lnSpc>
                <a:spcPct val="115000"/>
              </a:lnSpc>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d2d6f025c1_0_2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d2d6f025c1_0_2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HAMZA</a:t>
            </a:r>
            <a:endParaRPr/>
          </a:p>
          <a:p>
            <a:pPr indent="0" lvl="0" marL="0" rtl="0" algn="l">
              <a:lnSpc>
                <a:spcPct val="115000"/>
              </a:lnSpc>
              <a:spcBef>
                <a:spcPts val="1200"/>
              </a:spcBef>
              <a:spcAft>
                <a:spcPts val="0"/>
              </a:spcAft>
              <a:buNone/>
            </a:pPr>
            <a:r>
              <a:rPr lang="en" sz="1200">
                <a:solidFill>
                  <a:srgbClr val="252525"/>
                </a:solidFill>
                <a:highlight>
                  <a:schemeClr val="lt1"/>
                </a:highlight>
              </a:rPr>
              <a:t>Based on these findings, Puente should consider collecting trash in San Pedro more frequently in order for people to avoid several health issues.  </a:t>
            </a:r>
            <a:endParaRPr sz="1200">
              <a:solidFill>
                <a:srgbClr val="252525"/>
              </a:solidFill>
              <a:highlight>
                <a:schemeClr val="lt1"/>
              </a:highlight>
            </a:endParaRPr>
          </a:p>
          <a:p>
            <a:pPr indent="0" lvl="0" marL="0" rtl="0" algn="l">
              <a:lnSpc>
                <a:spcPct val="115000"/>
              </a:lnSpc>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gd2d6f025c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d2d6f025c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d2d6f025c1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d2d6f025c1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ce6466b650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ce6466b650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graph shows a high level overview of where the respondents of the datasets are located within the Dominican Republic.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ce6466b650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ce6466b650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graph shows how </a:t>
            </a:r>
            <a:r>
              <a:rPr lang="en"/>
              <a:t>frequently</a:t>
            </a:r>
            <a:r>
              <a:rPr lang="en"/>
              <a:t> residents in La Vega, </a:t>
            </a:r>
            <a:r>
              <a:rPr lang="en"/>
              <a:t>Santiago</a:t>
            </a:r>
            <a:r>
              <a:rPr lang="en"/>
              <a:t>, San Pedro, and North San Pedro have access to water ranging from everyday to never.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ce8e81eb5f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ce8e81eb5f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graph shows how frequently residents in La Vega, Santiago, San Pedro, and North San Pedro have access to water ranging from everyday to never.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ce6466b650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ce6466b650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a:t>
            </a:r>
            <a:r>
              <a:rPr lang="en"/>
              <a:t>graph</a:t>
            </a:r>
            <a:r>
              <a:rPr lang="en"/>
              <a:t> shows what type of water residents in these communities have access to, with the three types of water being bottled, filtered, or tap. As you can see, an overwhelming majority of citizens in all communities have most access to bottled water, with very little having access to filtered water.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ce8e81eb5f_1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ce8e81eb5f_1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graph shows what type of water residents in these communities have access to, with the three types of water being bottled, filtered, or tap. As you can see, an overwhelming majority of citizens in all communities have most access to bottled water, with very little having access to filtered water.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ce6466b650_0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ce6466b650_0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These graphs show the type of water La Vega residents drink, broken down by provinces within the La Vega community. Overall in La Vega, a majority of residents drink tap water, but as you can see multiple provinces actually drink more bottled water than tap.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ce8e81eb5f_1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ce8e81eb5f_1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These graphs show the type of water La Vega residents drink, broken down by provinces within the La Vega community. Overall in La Vega, a majority of residents drink tap water, but as you can see multiple provinces actually drink more bottled water than tap.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ce6466b650_0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ce6466b650_0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These graphs show the type of water San Pedro residents drink, broken down by provinces within the San Pedro community. Overall, San Pedro residents drink the most from bottled water, and this is depicted in these graphs where all provinces drink majority bottled water.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ce8e81eb5f_1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ce8e81eb5f_1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These graphs show the type of water San Pedro residents drink, broken down by provinces within the San Pedro community. Overall, San Pedro residents drink the most from bottled water, and this is depicted in these graphs where all provinces drink majority bottled water.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d2d6f025c1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d2d6f025c1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KATHERINE</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This graph shows how frequently residents in La Vega and Santiago have access to water ranging from everyday to never. Majority of residents in La Vega have access to water 2-3 times/week or everyday. </a:t>
            </a:r>
            <a:endParaRPr>
              <a:solidFill>
                <a:schemeClr val="dk1"/>
              </a:solidFill>
            </a:endParaRPr>
          </a:p>
          <a:p>
            <a:pPr indent="0" lvl="0" marL="0" rtl="0" algn="l">
              <a:lnSpc>
                <a:spcPct val="115000"/>
              </a:lnSpc>
              <a:spcBef>
                <a:spcPts val="0"/>
              </a:spcBef>
              <a:spcAft>
                <a:spcPts val="1200"/>
              </a:spcAft>
              <a:buNone/>
            </a:pPr>
            <a:r>
              <a:t/>
            </a:r>
            <a:endParaRPr sz="1800">
              <a:solidFill>
                <a:srgbClr val="595959"/>
              </a:solidFil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ce6466b650_0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ce6466b650_0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These graphs show the type of water North San Pedro residents drink, broken down by provinces within the North San Pedro community. Overall, North San Pedro residents drink the most from bottled water, and this is depicted in these graphs where all provinces drink majority bottled water. The fourth graph is blank because there are only three provinces in North San Pedro.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ce8e81eb5f_1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ce8e81eb5f_1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These graphs show the type of water North San Pedro residents drink, broken down by provinces within the North San Pedro community. Overall, North San Pedro residents drink the most from bottled water, and this is depicted in these graphs where all provinces drink majority bottled water.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ce6466b650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ce6466b650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These graphs show the type of water Santiago residents drink, broken down by provinces within the Santiago community. Overall, Santiago residents drink the most from bottled water, but as you can see one province actually drinks more filtered water than tap.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ce6466b650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ce6466b650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graph shows whether or not residents of the </a:t>
            </a:r>
            <a:r>
              <a:rPr lang="en"/>
              <a:t>communities</a:t>
            </a:r>
            <a:r>
              <a:rPr lang="en"/>
              <a:t> have regular access to a bathroom. In most communities, a majority of residents have access to a bathroom, with North San Pedro being an exception to that as most residents do not have </a:t>
            </a:r>
            <a:r>
              <a:rPr lang="en"/>
              <a:t>access</a:t>
            </a:r>
            <a:r>
              <a:rPr lang="en"/>
              <a:t> to a bathroom.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ce8e81eb5f_1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ce8e81eb5f_1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graph shows whether or not residents of the communities have regular access to a bathroom. In most communities, a majority of residents have access to a bathroom, with North San Pedro being an exception to that as most residents do not have access to a bathroom.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ce6466b650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ce6466b650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This graph shows whether or not residents of the communities have regular access to a latrine. In most communities, a majority of residents have access to a bathroom, with North San Pedro being an exception to that as most residents do not have access to a latrine.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ce8e81eb5f_1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ce8e81eb5f_1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This graph shows whether or not residents of the communities have regular access to a latrine. In most communities, a majority of residents have access to a bathroom, with North San Pedro being an exception to that as most residents do not have access to a latrine.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ce6466b650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ce6466b650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graph shows what community </a:t>
            </a:r>
            <a:r>
              <a:rPr lang="en"/>
              <a:t>members</a:t>
            </a:r>
            <a:r>
              <a:rPr lang="en"/>
              <a:t> felt their biggest problem throughout their specific community is. Many respondents chose other, indicating their biggest community problem was not listed. Other prominent issues that members across </a:t>
            </a:r>
            <a:r>
              <a:rPr lang="en"/>
              <a:t>communities</a:t>
            </a:r>
            <a:r>
              <a:rPr lang="en"/>
              <a:t> are </a:t>
            </a:r>
            <a:r>
              <a:rPr lang="en"/>
              <a:t>concerned</a:t>
            </a:r>
            <a:r>
              <a:rPr lang="en"/>
              <a:t> about were water and roads, with San Pedro also being </a:t>
            </a:r>
            <a:r>
              <a:rPr lang="en"/>
              <a:t>concerned</a:t>
            </a:r>
            <a:r>
              <a:rPr lang="en"/>
              <a:t> about garbage disposal.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ce8e81eb5f_1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ce8e81eb5f_1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graph shows what community members felt their biggest problem throughout their specific community is. Many respondents chose other, indicating their biggest community problem was not listed. Other prominent issues that members across communities are concerned about were water and roads, with San Pedro also being concerned about garbage disposal.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ce6466b650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ce6466b650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These graphs show the frequency of trash collection in La Vega, broken down by province, with the majority of residents having trash collected 1-2 times per week.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d2d6f025c1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d2d6f025c1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KATHERINE</a:t>
            </a:r>
            <a:endParaRPr/>
          </a:p>
          <a:p>
            <a:pPr indent="0" lvl="0" marL="0" rtl="0" algn="l">
              <a:spcBef>
                <a:spcPts val="0"/>
              </a:spcBef>
              <a:spcAft>
                <a:spcPts val="0"/>
              </a:spcAft>
              <a:buNone/>
            </a:pPr>
            <a:r>
              <a:rPr lang="en"/>
              <a:t>These graphs show the type of water La Vega residents drink, broken down by community within the La Vega Province. Overall in La Vega, a lot of residents drink tap water (compared to a lot of other provinces)</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ce8e81eb5f_1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ce8e81eb5f_1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These graphs show the frequency of trash collection in La Vega, broken down by province, with the majority of residents having trash collected 1-2 times per week.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ce6466b650_0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ce6466b650_0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These graphs show the frequency of trash collection in San Pedro, broken down by province, with most residents having trash collection 1-2 times per week, or 0 times.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ce8e81eb5f_1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ce8e81eb5f_1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These graphs show the frequency of trash collection in San Pedro, broken down by province, with most residents having trash collection 1-2 times per week, or 0 times.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ce6466b650_0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ce6466b650_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These graphs show the frequency of trash collection in North San Pedro, broken down by province, with a varied distribution among never, 1-2 times a week, and unknown.</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ce8e81eb5f_1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ce8e81eb5f_1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These graphs show the frequency of trash collection in North San Pedro, broken down by province, with a varied distribution among never, 1-2 times a week, and unknown.</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ce6466b650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ce6466b650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These graphs show the frequency of trash collection in Santiago, broken down by province, with the majority of residents having trash collected 1-2 times per week.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ce6466b650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ce6466b650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These graphs show the frequency of various injuries that happen to residents in La Vega and San Pedro. The most prevalent injury in both communities is bone or joint related, with La Vega also having a high frequency of skin and intestine injuries.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ce6466b650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ce6466b650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These graphs break down the trauma progression graph to show progress for various parts of the body. The </a:t>
            </a:r>
            <a:r>
              <a:rPr lang="en"/>
              <a:t>percentage</a:t>
            </a:r>
            <a:r>
              <a:rPr lang="en"/>
              <a:t> graph shows that, although eyes related traumas are not the most prominent type of injury, they are the most likely to actually worsen. The same graph shows that skin related injuries are most likely to stay constant, having no progression.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ce6466b650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ce6466b650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first graph shows how suddenly trauma started for residents of the Dominican Republic. This graph shows that a vast majority of trauma cases start gradually. The seconds graph shows condition progress of trauma cases. A very small minority of cases improve, with the majority seeing no change at all, and almost 20% of cases actually worsening.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d2d6f025c1_0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0" name="Google Shape;390;gd2d6f025c1_0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Thanks for listening! Any questions?</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d2d6f025c1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d2d6f025c1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KATHERINE</a:t>
            </a:r>
            <a:endParaRPr/>
          </a:p>
          <a:p>
            <a:pPr indent="0" lvl="0" marL="0" rtl="0" algn="l">
              <a:spcBef>
                <a:spcPts val="0"/>
              </a:spcBef>
              <a:spcAft>
                <a:spcPts val="0"/>
              </a:spcAft>
              <a:buNone/>
            </a:pPr>
            <a:r>
              <a:rPr lang="en"/>
              <a:t>These graphs show more communities, continuing to show how much tap water is being consumed.</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d2d6f025c1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d2d6f025c1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KATHERINE</a:t>
            </a:r>
            <a:endParaRPr/>
          </a:p>
          <a:p>
            <a:pPr indent="0" lvl="0" marL="0" rtl="0" algn="l">
              <a:spcBef>
                <a:spcPts val="0"/>
              </a:spcBef>
              <a:spcAft>
                <a:spcPts val="0"/>
              </a:spcAft>
              <a:buNone/>
            </a:pPr>
            <a:r>
              <a:rPr lang="en"/>
              <a:t>This graph shows that community members felt that their largest issue was water, which was interesting because they mostly drank tap water.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d2d6f025c1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d2d6f025c1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rgbClr val="252525"/>
                </a:solidFill>
                <a:highlight>
                  <a:srgbClr val="FFFFFF"/>
                </a:highlight>
              </a:rPr>
              <a:t>KATHERINE</a:t>
            </a:r>
            <a:endParaRPr sz="1200">
              <a:solidFill>
                <a:srgbClr val="252525"/>
              </a:solidFill>
              <a:highlight>
                <a:srgbClr val="FFFFFF"/>
              </a:highlight>
            </a:endParaRPr>
          </a:p>
          <a:p>
            <a:pPr indent="0" lvl="0" marL="0" rtl="0" algn="l">
              <a:lnSpc>
                <a:spcPct val="115000"/>
              </a:lnSpc>
              <a:spcBef>
                <a:spcPts val="0"/>
              </a:spcBef>
              <a:spcAft>
                <a:spcPts val="0"/>
              </a:spcAft>
              <a:buNone/>
            </a:pPr>
            <a:r>
              <a:rPr lang="en" sz="1200">
                <a:solidFill>
                  <a:srgbClr val="252525"/>
                </a:solidFill>
                <a:highlight>
                  <a:srgbClr val="FFFFFF"/>
                </a:highlight>
              </a:rPr>
              <a:t>This graph makes it clear to us that people in the La Vega province have issues with stomach intestines which could be caused by unclean tap water.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d2d6f025c1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d2d6f025c1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rgbClr val="252525"/>
                </a:solidFill>
                <a:highlight>
                  <a:schemeClr val="lt1"/>
                </a:highlight>
              </a:rPr>
              <a:t>KATHERINE</a:t>
            </a:r>
            <a:endParaRPr sz="1200">
              <a:solidFill>
                <a:srgbClr val="252525"/>
              </a:solidFill>
              <a:highlight>
                <a:schemeClr val="lt1"/>
              </a:highlight>
            </a:endParaRPr>
          </a:p>
          <a:p>
            <a:pPr indent="0" lvl="0" marL="0" rtl="0" algn="l">
              <a:lnSpc>
                <a:spcPct val="115000"/>
              </a:lnSpc>
              <a:spcBef>
                <a:spcPts val="0"/>
              </a:spcBef>
              <a:spcAft>
                <a:spcPts val="0"/>
              </a:spcAft>
              <a:buNone/>
            </a:pPr>
            <a:r>
              <a:rPr lang="en" sz="1200">
                <a:solidFill>
                  <a:srgbClr val="252525"/>
                </a:solidFill>
                <a:highlight>
                  <a:schemeClr val="lt1"/>
                </a:highlight>
              </a:rPr>
              <a:t>Based on these findings, Puente should consider implementing more water filtration systems in order for people to avoid several health issues.  </a:t>
            </a:r>
            <a:endParaRPr sz="1200">
              <a:solidFill>
                <a:srgbClr val="252525"/>
              </a:solidFill>
              <a:highlight>
                <a:schemeClr val="lt1"/>
              </a:highlight>
            </a:endParaRPr>
          </a:p>
          <a:p>
            <a:pPr indent="0" lvl="0" marL="0" rtl="0" algn="l">
              <a:lnSpc>
                <a:spcPct val="115000"/>
              </a:lnSpc>
              <a:spcBef>
                <a:spcPts val="0"/>
              </a:spcBef>
              <a:spcAft>
                <a:spcPts val="0"/>
              </a:spcAft>
              <a:buNone/>
            </a:pPr>
            <a:r>
              <a:t/>
            </a:r>
            <a:endParaRPr sz="1200">
              <a:solidFill>
                <a:srgbClr val="252525"/>
              </a:solidFill>
              <a:highlight>
                <a:schemeClr val="lt1"/>
              </a:highlight>
            </a:endParaRPr>
          </a:p>
          <a:p>
            <a:pPr indent="0" lvl="0" marL="0" rtl="0" algn="l">
              <a:lnSpc>
                <a:spcPct val="115000"/>
              </a:lnSpc>
              <a:spcBef>
                <a:spcPts val="0"/>
              </a:spcBef>
              <a:spcAft>
                <a:spcPts val="0"/>
              </a:spcAft>
              <a:buNone/>
            </a:pPr>
            <a:r>
              <a:rPr lang="en" sz="1200">
                <a:solidFill>
                  <a:srgbClr val="252525"/>
                </a:solidFill>
                <a:highlight>
                  <a:schemeClr val="lt1"/>
                </a:highlight>
              </a:rPr>
              <a:t>Now over to Hamza to go over a different Province. </a:t>
            </a:r>
            <a:endParaRPr sz="1200">
              <a:solidFill>
                <a:srgbClr val="252525"/>
              </a:solidFill>
              <a:highlight>
                <a:schemeClr val="lt1"/>
              </a:highlight>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d2d6f025c1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d2d6f025c1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HAMZA</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These graphs show the frequency of trash collection in San Pedro, broken down by community, with most residents having trash collection not at all during the week, some only 1-2 times, and some burned.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6.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3.pn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5.png"/><Relationship Id="rId4" Type="http://schemas.openxmlformats.org/officeDocument/2006/relationships/image" Target="../media/image12.png"/><Relationship Id="rId5" Type="http://schemas.openxmlformats.org/officeDocument/2006/relationships/image" Target="../media/image2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pn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8.png"/><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0.png"/><Relationship Id="rId4" Type="http://schemas.openxmlformats.org/officeDocument/2006/relationships/image" Target="../media/image4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0.png"/><Relationship Id="rId4" Type="http://schemas.openxmlformats.org/officeDocument/2006/relationships/image" Target="../media/image2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0.png"/><Relationship Id="rId4" Type="http://schemas.openxmlformats.org/officeDocument/2006/relationships/image" Target="../media/image3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0.png"/><Relationship Id="rId4" Type="http://schemas.openxmlformats.org/officeDocument/2006/relationships/image" Target="../media/image2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0.png"/><Relationship Id="rId4" Type="http://schemas.openxmlformats.org/officeDocument/2006/relationships/image" Target="../media/image1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0.png"/><Relationship Id="rId4" Type="http://schemas.openxmlformats.org/officeDocument/2006/relationships/image" Target="../media/image1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10.png"/><Relationship Id="rId4" Type="http://schemas.openxmlformats.org/officeDocument/2006/relationships/image" Target="../media/image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10.png"/><Relationship Id="rId4" Type="http://schemas.openxmlformats.org/officeDocument/2006/relationships/image" Target="../media/image2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10.png"/><Relationship Id="rId4" Type="http://schemas.openxmlformats.org/officeDocument/2006/relationships/image" Target="../media/image2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png"/><Relationship Id="rId4" Type="http://schemas.openxmlformats.org/officeDocument/2006/relationships/image" Target="../media/image13.png"/><Relationship Id="rId5" Type="http://schemas.openxmlformats.org/officeDocument/2006/relationships/image" Target="../media/image1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10.png"/><Relationship Id="rId4" Type="http://schemas.openxmlformats.org/officeDocument/2006/relationships/image" Target="../media/image1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10.png"/><Relationship Id="rId4" Type="http://schemas.openxmlformats.org/officeDocument/2006/relationships/image" Target="../media/image1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10.png"/><Relationship Id="rId4" Type="http://schemas.openxmlformats.org/officeDocument/2006/relationships/image" Target="../media/image2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10.png"/><Relationship Id="rId4" Type="http://schemas.openxmlformats.org/officeDocument/2006/relationships/image" Target="../media/image3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10.png"/><Relationship Id="rId4" Type="http://schemas.openxmlformats.org/officeDocument/2006/relationships/image" Target="../media/image2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10.png"/><Relationship Id="rId4" Type="http://schemas.openxmlformats.org/officeDocument/2006/relationships/image" Target="../media/image2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10.png"/><Relationship Id="rId4" Type="http://schemas.openxmlformats.org/officeDocument/2006/relationships/image" Target="../media/image3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10.png"/><Relationship Id="rId4" Type="http://schemas.openxmlformats.org/officeDocument/2006/relationships/image" Target="../media/image4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10.png"/><Relationship Id="rId4" Type="http://schemas.openxmlformats.org/officeDocument/2006/relationships/image" Target="../media/image4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10.png"/><Relationship Id="rId4" Type="http://schemas.openxmlformats.org/officeDocument/2006/relationships/image" Target="../media/image2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5.png"/><Relationship Id="rId4" Type="http://schemas.openxmlformats.org/officeDocument/2006/relationships/image" Target="../media/image1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10.png"/><Relationship Id="rId4" Type="http://schemas.openxmlformats.org/officeDocument/2006/relationships/image" Target="../media/image3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10.png"/><Relationship Id="rId4" Type="http://schemas.openxmlformats.org/officeDocument/2006/relationships/image" Target="../media/image3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10.png"/><Relationship Id="rId4" Type="http://schemas.openxmlformats.org/officeDocument/2006/relationships/image" Target="../media/image31.png"/><Relationship Id="rId5" Type="http://schemas.openxmlformats.org/officeDocument/2006/relationships/image" Target="../media/image37.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10.png"/><Relationship Id="rId4" Type="http://schemas.openxmlformats.org/officeDocument/2006/relationships/image" Target="../media/image35.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10.png"/><Relationship Id="rId4" Type="http://schemas.openxmlformats.org/officeDocument/2006/relationships/image" Target="../media/image4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10.png"/><Relationship Id="rId4" Type="http://schemas.openxmlformats.org/officeDocument/2006/relationships/image" Target="../media/image25.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10.png"/><Relationship Id="rId4" Type="http://schemas.openxmlformats.org/officeDocument/2006/relationships/image" Target="../media/image43.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39.png"/><Relationship Id="rId4" Type="http://schemas.openxmlformats.org/officeDocument/2006/relationships/image" Target="../media/image10.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10.png"/><Relationship Id="rId4" Type="http://schemas.openxmlformats.org/officeDocument/2006/relationships/image" Target="../media/image44.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5.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5.png"/><Relationship Id="rId4" Type="http://schemas.openxmlformats.org/officeDocument/2006/relationships/image" Target="../media/image12.png"/><Relationship Id="rId5"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8.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3.pn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pic>
        <p:nvPicPr>
          <p:cNvPr id="54" name="Google Shape;54;p13"/>
          <p:cNvPicPr preferRelativeResize="0"/>
          <p:nvPr/>
        </p:nvPicPr>
        <p:blipFill>
          <a:blip r:embed="rId3">
            <a:alphaModFix/>
          </a:blip>
          <a:stretch>
            <a:fillRect/>
          </a:stretch>
        </p:blipFill>
        <p:spPr>
          <a:xfrm>
            <a:off x="0" y="-93715"/>
            <a:ext cx="9144002" cy="4649231"/>
          </a:xfrm>
          <a:prstGeom prst="rect">
            <a:avLst/>
          </a:prstGeom>
          <a:noFill/>
          <a:ln>
            <a:noFill/>
          </a:ln>
        </p:spPr>
      </p:pic>
      <p:pic>
        <p:nvPicPr>
          <p:cNvPr id="55" name="Google Shape;55;p13"/>
          <p:cNvPicPr preferRelativeResize="0"/>
          <p:nvPr/>
        </p:nvPicPr>
        <p:blipFill>
          <a:blip r:embed="rId4">
            <a:alphaModFix/>
          </a:blip>
          <a:stretch>
            <a:fillRect/>
          </a:stretch>
        </p:blipFill>
        <p:spPr>
          <a:xfrm>
            <a:off x="6425800" y="249950"/>
            <a:ext cx="2332851" cy="1549425"/>
          </a:xfrm>
          <a:prstGeom prst="rect">
            <a:avLst/>
          </a:prstGeom>
          <a:noFill/>
          <a:ln>
            <a:noFill/>
          </a:ln>
        </p:spPr>
      </p:pic>
      <p:sp>
        <p:nvSpPr>
          <p:cNvPr id="56" name="Google Shape;56;p13"/>
          <p:cNvSpPr txBox="1"/>
          <p:nvPr/>
        </p:nvSpPr>
        <p:spPr>
          <a:xfrm>
            <a:off x="0" y="4665725"/>
            <a:ext cx="87066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200">
                <a:latin typeface="Lato"/>
                <a:ea typeface="Lato"/>
                <a:cs typeface="Lato"/>
                <a:sym typeface="Lato"/>
              </a:rPr>
              <a:t>Hamza Baccouche, Katherine Berry, Drue Froeschke, Mattias Siimar</a:t>
            </a:r>
            <a:endParaRPr b="1" sz="2200">
              <a:latin typeface="Lato"/>
              <a:ea typeface="Lato"/>
              <a:cs typeface="Lato"/>
              <a:sym typeface="La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Roboto Black"/>
                <a:ea typeface="Roboto Black"/>
                <a:cs typeface="Roboto Black"/>
                <a:sym typeface="Roboto Black"/>
              </a:rPr>
              <a:t>DISTRIBUTION OF TRASH COLLECTION </a:t>
            </a:r>
            <a:endParaRPr>
              <a:latin typeface="Roboto Black"/>
              <a:ea typeface="Roboto Black"/>
              <a:cs typeface="Roboto Black"/>
              <a:sym typeface="Roboto Black"/>
            </a:endParaRPr>
          </a:p>
        </p:txBody>
      </p:sp>
      <p:pic>
        <p:nvPicPr>
          <p:cNvPr id="119" name="Google Shape;119;p22"/>
          <p:cNvPicPr preferRelativeResize="0"/>
          <p:nvPr/>
        </p:nvPicPr>
        <p:blipFill>
          <a:blip r:embed="rId3">
            <a:alphaModFix/>
          </a:blip>
          <a:stretch>
            <a:fillRect/>
          </a:stretch>
        </p:blipFill>
        <p:spPr>
          <a:xfrm>
            <a:off x="8478436" y="4701450"/>
            <a:ext cx="665563" cy="442049"/>
          </a:xfrm>
          <a:prstGeom prst="rect">
            <a:avLst/>
          </a:prstGeom>
          <a:noFill/>
          <a:ln>
            <a:noFill/>
          </a:ln>
        </p:spPr>
      </p:pic>
      <p:pic>
        <p:nvPicPr>
          <p:cNvPr id="120" name="Google Shape;120;p22"/>
          <p:cNvPicPr preferRelativeResize="0"/>
          <p:nvPr/>
        </p:nvPicPr>
        <p:blipFill>
          <a:blip r:embed="rId4">
            <a:alphaModFix/>
          </a:blip>
          <a:stretch>
            <a:fillRect/>
          </a:stretch>
        </p:blipFill>
        <p:spPr>
          <a:xfrm>
            <a:off x="372950" y="1170125"/>
            <a:ext cx="8398111" cy="3378927"/>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Roboto Black"/>
                <a:ea typeface="Roboto Black"/>
                <a:cs typeface="Roboto Black"/>
                <a:sym typeface="Roboto Black"/>
              </a:rPr>
              <a:t>DISTRIBUTION OF BIGGEST PROBLEM</a:t>
            </a:r>
            <a:endParaRPr>
              <a:latin typeface="Roboto Black"/>
              <a:ea typeface="Roboto Black"/>
              <a:cs typeface="Roboto Black"/>
              <a:sym typeface="Roboto Black"/>
            </a:endParaRPr>
          </a:p>
        </p:txBody>
      </p:sp>
      <p:pic>
        <p:nvPicPr>
          <p:cNvPr id="126" name="Google Shape;126;p23"/>
          <p:cNvPicPr preferRelativeResize="0"/>
          <p:nvPr/>
        </p:nvPicPr>
        <p:blipFill>
          <a:blip r:embed="rId3">
            <a:alphaModFix/>
          </a:blip>
          <a:stretch>
            <a:fillRect/>
          </a:stretch>
        </p:blipFill>
        <p:spPr>
          <a:xfrm>
            <a:off x="8478436" y="4701450"/>
            <a:ext cx="665563" cy="442049"/>
          </a:xfrm>
          <a:prstGeom prst="rect">
            <a:avLst/>
          </a:prstGeom>
          <a:noFill/>
          <a:ln>
            <a:noFill/>
          </a:ln>
        </p:spPr>
      </p:pic>
      <p:pic>
        <p:nvPicPr>
          <p:cNvPr id="127" name="Google Shape;127;p23"/>
          <p:cNvPicPr preferRelativeResize="0"/>
          <p:nvPr/>
        </p:nvPicPr>
        <p:blipFill>
          <a:blip r:embed="rId4">
            <a:alphaModFix/>
          </a:blip>
          <a:stretch>
            <a:fillRect/>
          </a:stretch>
        </p:blipFill>
        <p:spPr>
          <a:xfrm>
            <a:off x="0" y="3816150"/>
            <a:ext cx="2038449" cy="1327350"/>
          </a:xfrm>
          <a:prstGeom prst="rect">
            <a:avLst/>
          </a:prstGeom>
          <a:noFill/>
          <a:ln>
            <a:noFill/>
          </a:ln>
        </p:spPr>
      </p:pic>
      <p:pic>
        <p:nvPicPr>
          <p:cNvPr id="128" name="Google Shape;128;p23"/>
          <p:cNvPicPr preferRelativeResize="0"/>
          <p:nvPr/>
        </p:nvPicPr>
        <p:blipFill rotWithShape="1">
          <a:blip r:embed="rId5">
            <a:alphaModFix/>
          </a:blip>
          <a:srcRect b="0" l="0" r="0" t="4662"/>
          <a:stretch/>
        </p:blipFill>
        <p:spPr>
          <a:xfrm>
            <a:off x="2680000" y="1017725"/>
            <a:ext cx="3954642" cy="41257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pic>
        <p:nvPicPr>
          <p:cNvPr id="133" name="Google Shape;133;p24"/>
          <p:cNvPicPr preferRelativeResize="0"/>
          <p:nvPr/>
        </p:nvPicPr>
        <p:blipFill>
          <a:blip r:embed="rId3">
            <a:alphaModFix/>
          </a:blip>
          <a:stretch>
            <a:fillRect/>
          </a:stretch>
        </p:blipFill>
        <p:spPr>
          <a:xfrm>
            <a:off x="8478436" y="4701450"/>
            <a:ext cx="665563" cy="442049"/>
          </a:xfrm>
          <a:prstGeom prst="rect">
            <a:avLst/>
          </a:prstGeom>
          <a:noFill/>
          <a:ln>
            <a:noFill/>
          </a:ln>
        </p:spPr>
      </p:pic>
      <p:sp>
        <p:nvSpPr>
          <p:cNvPr id="134" name="Google Shape;134;p24"/>
          <p:cNvSpPr txBox="1"/>
          <p:nvPr/>
        </p:nvSpPr>
        <p:spPr>
          <a:xfrm>
            <a:off x="311700" y="445025"/>
            <a:ext cx="8520600" cy="572700"/>
          </a:xfrm>
          <a:prstGeom prst="rect">
            <a:avLst/>
          </a:prstGeom>
          <a:noFill/>
          <a:ln>
            <a:noFill/>
          </a:ln>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sz="2800">
                <a:solidFill>
                  <a:srgbClr val="000000"/>
                </a:solidFill>
                <a:latin typeface="Roboto Black"/>
                <a:ea typeface="Roboto Black"/>
                <a:cs typeface="Roboto Black"/>
                <a:sym typeface="Roboto Black"/>
              </a:rPr>
              <a:t>DISTRIBUTION OF INJURY TYPE</a:t>
            </a:r>
            <a:endParaRPr sz="2800">
              <a:solidFill>
                <a:srgbClr val="000000"/>
              </a:solidFill>
              <a:latin typeface="Roboto Black"/>
              <a:ea typeface="Roboto Black"/>
              <a:cs typeface="Roboto Black"/>
              <a:sym typeface="Roboto Black"/>
            </a:endParaRPr>
          </a:p>
        </p:txBody>
      </p:sp>
      <p:pic>
        <p:nvPicPr>
          <p:cNvPr id="135" name="Google Shape;135;p24"/>
          <p:cNvPicPr preferRelativeResize="0"/>
          <p:nvPr/>
        </p:nvPicPr>
        <p:blipFill>
          <a:blip r:embed="rId4">
            <a:alphaModFix/>
          </a:blip>
          <a:stretch>
            <a:fillRect/>
          </a:stretch>
        </p:blipFill>
        <p:spPr>
          <a:xfrm>
            <a:off x="2889613" y="1017725"/>
            <a:ext cx="3364776" cy="401630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pic>
        <p:nvPicPr>
          <p:cNvPr id="140" name="Google Shape;140;p25"/>
          <p:cNvPicPr preferRelativeResize="0"/>
          <p:nvPr/>
        </p:nvPicPr>
        <p:blipFill>
          <a:blip r:embed="rId3">
            <a:alphaModFix/>
          </a:blip>
          <a:stretch>
            <a:fillRect/>
          </a:stretch>
        </p:blipFill>
        <p:spPr>
          <a:xfrm>
            <a:off x="5898100" y="2681075"/>
            <a:ext cx="3245900" cy="2462425"/>
          </a:xfrm>
          <a:prstGeom prst="rect">
            <a:avLst/>
          </a:prstGeom>
          <a:noFill/>
          <a:ln>
            <a:noFill/>
          </a:ln>
        </p:spPr>
      </p:pic>
      <p:pic>
        <p:nvPicPr>
          <p:cNvPr id="141" name="Google Shape;141;p25"/>
          <p:cNvPicPr preferRelativeResize="0"/>
          <p:nvPr/>
        </p:nvPicPr>
        <p:blipFill>
          <a:blip r:embed="rId4">
            <a:alphaModFix/>
          </a:blip>
          <a:stretch>
            <a:fillRect/>
          </a:stretch>
        </p:blipFill>
        <p:spPr>
          <a:xfrm>
            <a:off x="8478436" y="4701450"/>
            <a:ext cx="665563" cy="442049"/>
          </a:xfrm>
          <a:prstGeom prst="rect">
            <a:avLst/>
          </a:prstGeom>
          <a:noFill/>
          <a:ln>
            <a:noFill/>
          </a:ln>
        </p:spPr>
      </p:pic>
      <p:sp>
        <p:nvSpPr>
          <p:cNvPr id="142" name="Google Shape;142;p25"/>
          <p:cNvSpPr txBox="1"/>
          <p:nvPr>
            <p:ph type="title"/>
          </p:nvPr>
        </p:nvSpPr>
        <p:spPr>
          <a:xfrm>
            <a:off x="0" y="45687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Roboto Black"/>
                <a:ea typeface="Roboto Black"/>
                <a:cs typeface="Roboto Black"/>
                <a:sym typeface="Roboto Black"/>
              </a:rPr>
              <a:t>KEY FINDING</a:t>
            </a:r>
            <a:endParaRPr>
              <a:latin typeface="Roboto Black"/>
              <a:ea typeface="Roboto Black"/>
              <a:cs typeface="Roboto Black"/>
              <a:sym typeface="Roboto Black"/>
            </a:endParaRPr>
          </a:p>
        </p:txBody>
      </p:sp>
      <p:sp>
        <p:nvSpPr>
          <p:cNvPr id="143" name="Google Shape;143;p25"/>
          <p:cNvSpPr txBox="1"/>
          <p:nvPr>
            <p:ph idx="1" type="body"/>
          </p:nvPr>
        </p:nvSpPr>
        <p:spPr>
          <a:xfrm>
            <a:off x="311700" y="827850"/>
            <a:ext cx="8520600" cy="22905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lang="en" sz="3300">
                <a:solidFill>
                  <a:schemeClr val="dk1"/>
                </a:solidFill>
                <a:latin typeface="Roboto"/>
                <a:ea typeface="Roboto"/>
                <a:cs typeface="Roboto"/>
                <a:sym typeface="Roboto"/>
              </a:rPr>
              <a:t>The San Pedro de Macoris community has a high rate of eye and ear/nose/throat issues, which could be a result of garbage not being collected enough or being burned</a:t>
            </a:r>
            <a:endParaRPr sz="3300">
              <a:solidFill>
                <a:srgbClr val="000000"/>
              </a:solidFill>
              <a:latin typeface="Roboto"/>
              <a:ea typeface="Roboto"/>
              <a:cs typeface="Roboto"/>
              <a:sym typeface="Robo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26"/>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latin typeface="Roboto Black"/>
                <a:ea typeface="Roboto Black"/>
                <a:cs typeface="Roboto Black"/>
                <a:sym typeface="Roboto Black"/>
              </a:rPr>
              <a:t>CORRELATIONS</a:t>
            </a:r>
            <a:endParaRPr>
              <a:latin typeface="Roboto Black"/>
              <a:ea typeface="Roboto Black"/>
              <a:cs typeface="Roboto Black"/>
              <a:sym typeface="Roboto Black"/>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pic>
        <p:nvPicPr>
          <p:cNvPr id="153" name="Google Shape;153;p27"/>
          <p:cNvPicPr preferRelativeResize="0"/>
          <p:nvPr/>
        </p:nvPicPr>
        <p:blipFill>
          <a:blip r:embed="rId3">
            <a:alphaModFix/>
          </a:blip>
          <a:stretch>
            <a:fillRect/>
          </a:stretch>
        </p:blipFill>
        <p:spPr>
          <a:xfrm>
            <a:off x="8478436" y="4701450"/>
            <a:ext cx="665563" cy="442049"/>
          </a:xfrm>
          <a:prstGeom prst="rect">
            <a:avLst/>
          </a:prstGeom>
          <a:noFill/>
          <a:ln>
            <a:noFill/>
          </a:ln>
        </p:spPr>
      </p:pic>
      <p:sp>
        <p:nvSpPr>
          <p:cNvPr id="154" name="Google Shape;154;p27"/>
          <p:cNvSpPr txBox="1"/>
          <p:nvPr>
            <p:ph type="title"/>
          </p:nvPr>
        </p:nvSpPr>
        <p:spPr>
          <a:xfrm>
            <a:off x="0" y="45687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Roboto Black"/>
                <a:ea typeface="Roboto Black"/>
                <a:cs typeface="Roboto Black"/>
                <a:sym typeface="Roboto Black"/>
              </a:rPr>
              <a:t>CORRELATIONS</a:t>
            </a:r>
            <a:endParaRPr>
              <a:latin typeface="Roboto Black"/>
              <a:ea typeface="Roboto Black"/>
              <a:cs typeface="Roboto Black"/>
              <a:sym typeface="Roboto Black"/>
            </a:endParaRPr>
          </a:p>
        </p:txBody>
      </p:sp>
      <p:sp>
        <p:nvSpPr>
          <p:cNvPr id="155" name="Google Shape;155;p27"/>
          <p:cNvSpPr txBox="1"/>
          <p:nvPr>
            <p:ph idx="1" type="body"/>
          </p:nvPr>
        </p:nvSpPr>
        <p:spPr>
          <a:xfrm>
            <a:off x="311700" y="827850"/>
            <a:ext cx="8520600" cy="2290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900">
                <a:solidFill>
                  <a:srgbClr val="252525"/>
                </a:solidFill>
                <a:highlight>
                  <a:srgbClr val="FFFFFF"/>
                </a:highlight>
                <a:latin typeface="Roboto"/>
                <a:ea typeface="Roboto"/>
                <a:cs typeface="Roboto"/>
                <a:sym typeface="Roboto"/>
              </a:rPr>
              <a:t>For reference, an r value indicates the correlation coefficient, and it ranges from -1 to 1. When r is close to -1 or 1, the more closely those two variables are related. An r value close to 0 indicates that there is no significant relationship between the two variables.</a:t>
            </a:r>
            <a:endParaRPr sz="2900">
              <a:solidFill>
                <a:schemeClr val="dk1"/>
              </a:solidFill>
              <a:latin typeface="Roboto"/>
              <a:ea typeface="Roboto"/>
              <a:cs typeface="Roboto"/>
              <a:sym typeface="Robo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pic>
        <p:nvPicPr>
          <p:cNvPr id="160" name="Google Shape;160;p28"/>
          <p:cNvPicPr preferRelativeResize="0"/>
          <p:nvPr/>
        </p:nvPicPr>
        <p:blipFill>
          <a:blip r:embed="rId3">
            <a:alphaModFix/>
          </a:blip>
          <a:stretch>
            <a:fillRect/>
          </a:stretch>
        </p:blipFill>
        <p:spPr>
          <a:xfrm>
            <a:off x="8478436" y="4701450"/>
            <a:ext cx="665563" cy="442049"/>
          </a:xfrm>
          <a:prstGeom prst="rect">
            <a:avLst/>
          </a:prstGeom>
          <a:noFill/>
          <a:ln>
            <a:noFill/>
          </a:ln>
        </p:spPr>
      </p:pic>
      <p:sp>
        <p:nvSpPr>
          <p:cNvPr id="161" name="Google Shape;161;p28"/>
          <p:cNvSpPr txBox="1"/>
          <p:nvPr>
            <p:ph type="title"/>
          </p:nvPr>
        </p:nvSpPr>
        <p:spPr>
          <a:xfrm>
            <a:off x="0" y="45687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Roboto Black"/>
                <a:ea typeface="Roboto Black"/>
                <a:cs typeface="Roboto Black"/>
                <a:sym typeface="Roboto Black"/>
              </a:rPr>
              <a:t>CORRELATIONS</a:t>
            </a:r>
            <a:endParaRPr>
              <a:latin typeface="Roboto Black"/>
              <a:ea typeface="Roboto Black"/>
              <a:cs typeface="Roboto Black"/>
              <a:sym typeface="Roboto Black"/>
            </a:endParaRPr>
          </a:p>
        </p:txBody>
      </p:sp>
      <p:sp>
        <p:nvSpPr>
          <p:cNvPr id="162" name="Google Shape;162;p28"/>
          <p:cNvSpPr txBox="1"/>
          <p:nvPr>
            <p:ph idx="1" type="body"/>
          </p:nvPr>
        </p:nvSpPr>
        <p:spPr>
          <a:xfrm>
            <a:off x="311700" y="1426500"/>
            <a:ext cx="8520600" cy="2290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300">
                <a:solidFill>
                  <a:srgbClr val="000000"/>
                </a:solidFill>
                <a:highlight>
                  <a:srgbClr val="FFFFFF"/>
                </a:highlight>
                <a:latin typeface="Roboto"/>
                <a:ea typeface="Roboto"/>
                <a:cs typeface="Roboto"/>
                <a:sym typeface="Roboto"/>
              </a:rPr>
              <a:t>The correlation between condition of cement floors and condition of the roof in a house, meaning if one is poor, the other typically is too, is r ≈ 0.4.</a:t>
            </a:r>
            <a:endParaRPr sz="3300">
              <a:solidFill>
                <a:srgbClr val="000000"/>
              </a:solidFill>
              <a:highlight>
                <a:srgbClr val="FFFFFF"/>
              </a:highlight>
              <a:latin typeface="Roboto"/>
              <a:ea typeface="Roboto"/>
              <a:cs typeface="Roboto"/>
              <a:sym typeface="Roboto"/>
            </a:endParaRPr>
          </a:p>
          <a:p>
            <a:pPr indent="0" lvl="0" marL="0" rtl="0" algn="ctr">
              <a:spcBef>
                <a:spcPts val="0"/>
              </a:spcBef>
              <a:spcAft>
                <a:spcPts val="0"/>
              </a:spcAft>
              <a:buNone/>
            </a:pPr>
            <a:r>
              <a:t/>
            </a:r>
            <a:endParaRPr sz="2900">
              <a:solidFill>
                <a:srgbClr val="252525"/>
              </a:solidFill>
              <a:highlight>
                <a:srgbClr val="FFFFFF"/>
              </a:highlight>
              <a:latin typeface="Roboto"/>
              <a:ea typeface="Roboto"/>
              <a:cs typeface="Roboto"/>
              <a:sym typeface="Robo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pic>
        <p:nvPicPr>
          <p:cNvPr id="167" name="Google Shape;167;p29"/>
          <p:cNvPicPr preferRelativeResize="0"/>
          <p:nvPr/>
        </p:nvPicPr>
        <p:blipFill>
          <a:blip r:embed="rId3">
            <a:alphaModFix/>
          </a:blip>
          <a:stretch>
            <a:fillRect/>
          </a:stretch>
        </p:blipFill>
        <p:spPr>
          <a:xfrm>
            <a:off x="8478436" y="4701450"/>
            <a:ext cx="665563" cy="442049"/>
          </a:xfrm>
          <a:prstGeom prst="rect">
            <a:avLst/>
          </a:prstGeom>
          <a:noFill/>
          <a:ln>
            <a:noFill/>
          </a:ln>
        </p:spPr>
      </p:pic>
      <p:sp>
        <p:nvSpPr>
          <p:cNvPr id="168" name="Google Shape;168;p29"/>
          <p:cNvSpPr txBox="1"/>
          <p:nvPr>
            <p:ph type="title"/>
          </p:nvPr>
        </p:nvSpPr>
        <p:spPr>
          <a:xfrm>
            <a:off x="0" y="45687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Roboto Black"/>
                <a:ea typeface="Roboto Black"/>
                <a:cs typeface="Roboto Black"/>
                <a:sym typeface="Roboto Black"/>
              </a:rPr>
              <a:t>CORRELATIONS</a:t>
            </a:r>
            <a:endParaRPr>
              <a:latin typeface="Roboto Black"/>
              <a:ea typeface="Roboto Black"/>
              <a:cs typeface="Roboto Black"/>
              <a:sym typeface="Roboto Black"/>
            </a:endParaRPr>
          </a:p>
        </p:txBody>
      </p:sp>
      <p:sp>
        <p:nvSpPr>
          <p:cNvPr id="169" name="Google Shape;169;p29"/>
          <p:cNvSpPr txBox="1"/>
          <p:nvPr>
            <p:ph idx="1" type="body"/>
          </p:nvPr>
        </p:nvSpPr>
        <p:spPr>
          <a:xfrm>
            <a:off x="311700" y="1070100"/>
            <a:ext cx="8520600" cy="3003300"/>
          </a:xfrm>
          <a:prstGeom prst="rect">
            <a:avLst/>
          </a:prstGeom>
        </p:spPr>
        <p:txBody>
          <a:bodyPr anchorCtr="0" anchor="t" bIns="91425" lIns="91425" spcFirstLastPara="1" rIns="91425" wrap="square" tIns="91425">
            <a:noAutofit/>
          </a:bodyPr>
          <a:lstStyle/>
          <a:p>
            <a:pPr indent="0" lvl="0" marL="0" rtl="0" algn="ctr">
              <a:spcBef>
                <a:spcPts val="900"/>
              </a:spcBef>
              <a:spcAft>
                <a:spcPts val="0"/>
              </a:spcAft>
              <a:buNone/>
            </a:pPr>
            <a:r>
              <a:rPr lang="en" sz="3300">
                <a:solidFill>
                  <a:srgbClr val="000000"/>
                </a:solidFill>
                <a:highlight>
                  <a:srgbClr val="FFFFFF"/>
                </a:highlight>
                <a:latin typeface="Roboto"/>
                <a:ea typeface="Roboto"/>
                <a:cs typeface="Roboto"/>
                <a:sym typeface="Roboto"/>
              </a:rPr>
              <a:t>The correlation between years lived in a given house and years lived in the community, meaning people usually stay in one house and don't move houses often, is r ≈ 0.65.</a:t>
            </a:r>
            <a:endParaRPr sz="3300">
              <a:solidFill>
                <a:srgbClr val="000000"/>
              </a:solidFill>
              <a:highlight>
                <a:srgbClr val="FFFFFF"/>
              </a:highlight>
              <a:latin typeface="Roboto"/>
              <a:ea typeface="Roboto"/>
              <a:cs typeface="Roboto"/>
              <a:sym typeface="Roboto"/>
            </a:endParaRPr>
          </a:p>
          <a:p>
            <a:pPr indent="0" lvl="0" marL="0" rtl="0" algn="ctr">
              <a:spcBef>
                <a:spcPts val="900"/>
              </a:spcBef>
              <a:spcAft>
                <a:spcPts val="0"/>
              </a:spcAft>
              <a:buNone/>
            </a:pPr>
            <a:r>
              <a:t/>
            </a:r>
            <a:endParaRPr sz="3300">
              <a:solidFill>
                <a:srgbClr val="000000"/>
              </a:solidFill>
              <a:highlight>
                <a:srgbClr val="FFFFFF"/>
              </a:highlight>
              <a:latin typeface="Roboto"/>
              <a:ea typeface="Roboto"/>
              <a:cs typeface="Roboto"/>
              <a:sym typeface="Robot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pic>
        <p:nvPicPr>
          <p:cNvPr id="174" name="Google Shape;174;p30"/>
          <p:cNvPicPr preferRelativeResize="0"/>
          <p:nvPr/>
        </p:nvPicPr>
        <p:blipFill>
          <a:blip r:embed="rId3">
            <a:alphaModFix/>
          </a:blip>
          <a:stretch>
            <a:fillRect/>
          </a:stretch>
        </p:blipFill>
        <p:spPr>
          <a:xfrm>
            <a:off x="8478436" y="4701450"/>
            <a:ext cx="665563" cy="442049"/>
          </a:xfrm>
          <a:prstGeom prst="rect">
            <a:avLst/>
          </a:prstGeom>
          <a:noFill/>
          <a:ln>
            <a:noFill/>
          </a:ln>
        </p:spPr>
      </p:pic>
      <p:sp>
        <p:nvSpPr>
          <p:cNvPr id="175" name="Google Shape;175;p30"/>
          <p:cNvSpPr txBox="1"/>
          <p:nvPr>
            <p:ph type="title"/>
          </p:nvPr>
        </p:nvSpPr>
        <p:spPr>
          <a:xfrm>
            <a:off x="0" y="45687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Roboto Black"/>
                <a:ea typeface="Roboto Black"/>
                <a:cs typeface="Roboto Black"/>
                <a:sym typeface="Roboto Black"/>
              </a:rPr>
              <a:t>CORRELATIONS</a:t>
            </a:r>
            <a:endParaRPr>
              <a:latin typeface="Roboto Black"/>
              <a:ea typeface="Roboto Black"/>
              <a:cs typeface="Roboto Black"/>
              <a:sym typeface="Roboto Black"/>
            </a:endParaRPr>
          </a:p>
        </p:txBody>
      </p:sp>
      <p:sp>
        <p:nvSpPr>
          <p:cNvPr id="176" name="Google Shape;176;p30"/>
          <p:cNvSpPr txBox="1"/>
          <p:nvPr>
            <p:ph idx="1" type="body"/>
          </p:nvPr>
        </p:nvSpPr>
        <p:spPr>
          <a:xfrm>
            <a:off x="311700" y="735000"/>
            <a:ext cx="8520600" cy="3673500"/>
          </a:xfrm>
          <a:prstGeom prst="rect">
            <a:avLst/>
          </a:prstGeom>
        </p:spPr>
        <p:txBody>
          <a:bodyPr anchorCtr="0" anchor="t" bIns="91425" lIns="91425" spcFirstLastPara="1" rIns="91425" wrap="square" tIns="91425">
            <a:noAutofit/>
          </a:bodyPr>
          <a:lstStyle/>
          <a:p>
            <a:pPr indent="0" lvl="0" marL="0" rtl="0" algn="ctr">
              <a:spcBef>
                <a:spcPts val="900"/>
              </a:spcBef>
              <a:spcAft>
                <a:spcPts val="0"/>
              </a:spcAft>
              <a:buNone/>
            </a:pPr>
            <a:r>
              <a:rPr lang="en" sz="2600">
                <a:solidFill>
                  <a:srgbClr val="000000"/>
                </a:solidFill>
                <a:highlight>
                  <a:srgbClr val="FFFFFF"/>
                </a:highlight>
                <a:latin typeface="Roboto"/>
                <a:ea typeface="Roboto"/>
                <a:cs typeface="Roboto"/>
                <a:sym typeface="Roboto"/>
              </a:rPr>
              <a:t>There is a much stronger correlation between where you go for medical problems and where you go for dental problems for those who answered Ramon Santana Hospital (r ≈ 0.85) vs, other responses (r ≈ 0.5), meaning those who go to Ramon Santana are much more likely to go there for both medical and dental services, whereas other responses aren't as likely to go to the same place for medical and dental services.</a:t>
            </a:r>
            <a:endParaRPr sz="2600">
              <a:solidFill>
                <a:srgbClr val="000000"/>
              </a:solidFill>
              <a:highlight>
                <a:srgbClr val="FFFFFF"/>
              </a:highlight>
              <a:latin typeface="Roboto"/>
              <a:ea typeface="Roboto"/>
              <a:cs typeface="Roboto"/>
              <a:sym typeface="Roboto"/>
            </a:endParaRPr>
          </a:p>
          <a:p>
            <a:pPr indent="0" lvl="0" marL="0" rtl="0" algn="ctr">
              <a:spcBef>
                <a:spcPts val="900"/>
              </a:spcBef>
              <a:spcAft>
                <a:spcPts val="0"/>
              </a:spcAft>
              <a:buNone/>
            </a:pPr>
            <a:r>
              <a:t/>
            </a:r>
            <a:endParaRPr sz="2600">
              <a:solidFill>
                <a:srgbClr val="000000"/>
              </a:solidFill>
              <a:highlight>
                <a:srgbClr val="FFFFFF"/>
              </a:highlight>
              <a:latin typeface="Roboto"/>
              <a:ea typeface="Roboto"/>
              <a:cs typeface="Roboto"/>
              <a:sym typeface="Roboto"/>
            </a:endParaRPr>
          </a:p>
          <a:p>
            <a:pPr indent="0" lvl="0" marL="0" rtl="0" algn="ctr">
              <a:spcBef>
                <a:spcPts val="900"/>
              </a:spcBef>
              <a:spcAft>
                <a:spcPts val="0"/>
              </a:spcAft>
              <a:buNone/>
            </a:pPr>
            <a:r>
              <a:t/>
            </a:r>
            <a:endParaRPr sz="2600">
              <a:solidFill>
                <a:srgbClr val="000000"/>
              </a:solidFill>
              <a:highlight>
                <a:srgbClr val="FFFFFF"/>
              </a:highlight>
              <a:latin typeface="Roboto"/>
              <a:ea typeface="Roboto"/>
              <a:cs typeface="Roboto"/>
              <a:sym typeface="Roboto"/>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pic>
        <p:nvPicPr>
          <p:cNvPr id="181" name="Google Shape;181;p31"/>
          <p:cNvPicPr preferRelativeResize="0"/>
          <p:nvPr/>
        </p:nvPicPr>
        <p:blipFill>
          <a:blip r:embed="rId3">
            <a:alphaModFix/>
          </a:blip>
          <a:stretch>
            <a:fillRect/>
          </a:stretch>
        </p:blipFill>
        <p:spPr>
          <a:xfrm>
            <a:off x="8478436" y="4701450"/>
            <a:ext cx="665563" cy="442049"/>
          </a:xfrm>
          <a:prstGeom prst="rect">
            <a:avLst/>
          </a:prstGeom>
          <a:noFill/>
          <a:ln>
            <a:noFill/>
          </a:ln>
        </p:spPr>
      </p:pic>
      <p:sp>
        <p:nvSpPr>
          <p:cNvPr id="182" name="Google Shape;182;p31"/>
          <p:cNvSpPr txBox="1"/>
          <p:nvPr>
            <p:ph type="title"/>
          </p:nvPr>
        </p:nvSpPr>
        <p:spPr>
          <a:xfrm>
            <a:off x="0" y="45687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Roboto Black"/>
                <a:ea typeface="Roboto Black"/>
                <a:cs typeface="Roboto Black"/>
                <a:sym typeface="Roboto Black"/>
              </a:rPr>
              <a:t>CORRELATIONS</a:t>
            </a:r>
            <a:endParaRPr>
              <a:latin typeface="Roboto Black"/>
              <a:ea typeface="Roboto Black"/>
              <a:cs typeface="Roboto Black"/>
              <a:sym typeface="Roboto Black"/>
            </a:endParaRPr>
          </a:p>
        </p:txBody>
      </p:sp>
      <p:sp>
        <p:nvSpPr>
          <p:cNvPr id="183" name="Google Shape;183;p31"/>
          <p:cNvSpPr txBox="1"/>
          <p:nvPr>
            <p:ph idx="1" type="body"/>
          </p:nvPr>
        </p:nvSpPr>
        <p:spPr>
          <a:xfrm>
            <a:off x="311700" y="1014150"/>
            <a:ext cx="8520600" cy="3115200"/>
          </a:xfrm>
          <a:prstGeom prst="rect">
            <a:avLst/>
          </a:prstGeom>
        </p:spPr>
        <p:txBody>
          <a:bodyPr anchorCtr="0" anchor="t" bIns="91425" lIns="91425" spcFirstLastPara="1" rIns="91425" wrap="square" tIns="91425">
            <a:noAutofit/>
          </a:bodyPr>
          <a:lstStyle/>
          <a:p>
            <a:pPr indent="0" lvl="0" marL="0" rtl="0" algn="ctr">
              <a:spcBef>
                <a:spcPts val="900"/>
              </a:spcBef>
              <a:spcAft>
                <a:spcPts val="0"/>
              </a:spcAft>
              <a:buNone/>
            </a:pPr>
            <a:r>
              <a:rPr lang="en" sz="2800">
                <a:solidFill>
                  <a:srgbClr val="000000"/>
                </a:solidFill>
                <a:highlight>
                  <a:srgbClr val="FFFFFF"/>
                </a:highlight>
                <a:latin typeface="Roboto"/>
                <a:ea typeface="Roboto"/>
                <a:cs typeface="Roboto"/>
                <a:sym typeface="Roboto"/>
              </a:rPr>
              <a:t>The correlation between having no water access and believing the biggest problem of your community is water, meaning people who don't have water access believe that to be a bigger problem than others like crime, infrastructure, lack of healthcare, etc. when those other problems also occur, is r ≈ 0.45.</a:t>
            </a:r>
            <a:endParaRPr sz="2800">
              <a:solidFill>
                <a:srgbClr val="000000"/>
              </a:solidFill>
              <a:highlight>
                <a:srgbClr val="FFFFFF"/>
              </a:highlight>
              <a:latin typeface="Roboto"/>
              <a:ea typeface="Roboto"/>
              <a:cs typeface="Roboto"/>
              <a:sym typeface="Roboto"/>
            </a:endParaRPr>
          </a:p>
          <a:p>
            <a:pPr indent="0" lvl="0" marL="0" rtl="0" algn="ctr">
              <a:spcBef>
                <a:spcPts val="900"/>
              </a:spcBef>
              <a:spcAft>
                <a:spcPts val="0"/>
              </a:spcAft>
              <a:buNone/>
            </a:pPr>
            <a:r>
              <a:t/>
            </a:r>
            <a:endParaRPr sz="2800">
              <a:solidFill>
                <a:srgbClr val="000000"/>
              </a:solidFill>
              <a:highlight>
                <a:srgbClr val="FFFFFF"/>
              </a:highlight>
              <a:latin typeface="Roboto"/>
              <a:ea typeface="Roboto"/>
              <a:cs typeface="Roboto"/>
              <a:sym typeface="Roboto"/>
            </a:endParaRPr>
          </a:p>
          <a:p>
            <a:pPr indent="0" lvl="0" marL="0" rtl="0" algn="ctr">
              <a:spcBef>
                <a:spcPts val="900"/>
              </a:spcBef>
              <a:spcAft>
                <a:spcPts val="0"/>
              </a:spcAft>
              <a:buNone/>
            </a:pPr>
            <a:r>
              <a:t/>
            </a:r>
            <a:endParaRPr sz="2800">
              <a:solidFill>
                <a:srgbClr val="000000"/>
              </a:solidFill>
              <a:highlight>
                <a:srgbClr val="FFFFFF"/>
              </a:highlight>
              <a:latin typeface="Roboto"/>
              <a:ea typeface="Roboto"/>
              <a:cs typeface="Roboto"/>
              <a:sym typeface="Roboto"/>
            </a:endParaRPr>
          </a:p>
          <a:p>
            <a:pPr indent="0" lvl="0" marL="0" rtl="0" algn="ctr">
              <a:spcBef>
                <a:spcPts val="900"/>
              </a:spcBef>
              <a:spcAft>
                <a:spcPts val="0"/>
              </a:spcAft>
              <a:buNone/>
            </a:pPr>
            <a:r>
              <a:t/>
            </a:r>
            <a:endParaRPr sz="2800">
              <a:solidFill>
                <a:srgbClr val="000000"/>
              </a:solidFill>
              <a:highlight>
                <a:srgbClr val="FFFFFF"/>
              </a:highlight>
              <a:latin typeface="Roboto"/>
              <a:ea typeface="Roboto"/>
              <a:cs typeface="Roboto"/>
              <a:sym typeface="Robo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 name="Shape 60"/>
        <p:cNvGrpSpPr/>
        <p:nvPr/>
      </p:nvGrpSpPr>
      <p:grpSpPr>
        <a:xfrm>
          <a:off x="0" y="0"/>
          <a:ext cx="0" cy="0"/>
          <a:chOff x="0" y="0"/>
          <a:chExt cx="0" cy="0"/>
        </a:xfrm>
      </p:grpSpPr>
      <p:sp>
        <p:nvSpPr>
          <p:cNvPr id="61" name="Google Shape;61;p14"/>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latin typeface="Roboto Black"/>
                <a:ea typeface="Roboto Black"/>
                <a:cs typeface="Roboto Black"/>
                <a:sym typeface="Roboto Black"/>
              </a:rPr>
              <a:t>KEY FINDINGS</a:t>
            </a:r>
            <a:endParaRPr>
              <a:latin typeface="Roboto Black"/>
              <a:ea typeface="Roboto Black"/>
              <a:cs typeface="Roboto Black"/>
              <a:sym typeface="Roboto Black"/>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32"/>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latin typeface="Roboto Black"/>
                <a:ea typeface="Roboto Black"/>
                <a:cs typeface="Roboto Black"/>
                <a:sym typeface="Roboto Black"/>
              </a:rPr>
              <a:t>EXTRA VISUALIZATIONS</a:t>
            </a:r>
            <a:endParaRPr>
              <a:latin typeface="Roboto Black"/>
              <a:ea typeface="Roboto Black"/>
              <a:cs typeface="Roboto Black"/>
              <a:sym typeface="Roboto Black"/>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33"/>
          <p:cNvSpPr txBox="1"/>
          <p:nvPr>
            <p:ph type="title"/>
          </p:nvPr>
        </p:nvSpPr>
        <p:spPr>
          <a:xfrm>
            <a:off x="311700" y="2330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Roboto Black"/>
                <a:ea typeface="Roboto Black"/>
                <a:cs typeface="Roboto Black"/>
                <a:sym typeface="Roboto Black"/>
              </a:rPr>
              <a:t>RESPONDENT LOCATIONS</a:t>
            </a:r>
            <a:endParaRPr>
              <a:latin typeface="Roboto Black"/>
              <a:ea typeface="Roboto Black"/>
              <a:cs typeface="Roboto Black"/>
              <a:sym typeface="Roboto Black"/>
            </a:endParaRPr>
          </a:p>
        </p:txBody>
      </p:sp>
      <p:pic>
        <p:nvPicPr>
          <p:cNvPr id="194" name="Google Shape;194;p33"/>
          <p:cNvPicPr preferRelativeResize="0"/>
          <p:nvPr/>
        </p:nvPicPr>
        <p:blipFill>
          <a:blip r:embed="rId3">
            <a:alphaModFix/>
          </a:blip>
          <a:stretch>
            <a:fillRect/>
          </a:stretch>
        </p:blipFill>
        <p:spPr>
          <a:xfrm>
            <a:off x="8478436" y="4701450"/>
            <a:ext cx="665563" cy="442049"/>
          </a:xfrm>
          <a:prstGeom prst="rect">
            <a:avLst/>
          </a:prstGeom>
          <a:noFill/>
          <a:ln>
            <a:noFill/>
          </a:ln>
        </p:spPr>
      </p:pic>
      <p:pic>
        <p:nvPicPr>
          <p:cNvPr id="195" name="Google Shape;195;p33"/>
          <p:cNvPicPr preferRelativeResize="0"/>
          <p:nvPr/>
        </p:nvPicPr>
        <p:blipFill>
          <a:blip r:embed="rId4">
            <a:alphaModFix/>
          </a:blip>
          <a:stretch>
            <a:fillRect/>
          </a:stretch>
        </p:blipFill>
        <p:spPr>
          <a:xfrm>
            <a:off x="462313" y="958150"/>
            <a:ext cx="8219370" cy="359089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Roboto Black"/>
                <a:ea typeface="Roboto Black"/>
                <a:cs typeface="Roboto Black"/>
                <a:sym typeface="Roboto Black"/>
              </a:rPr>
              <a:t>DISTRIBUTION OF WATER ACCESS</a:t>
            </a:r>
            <a:endParaRPr>
              <a:latin typeface="Roboto Black"/>
              <a:ea typeface="Roboto Black"/>
              <a:cs typeface="Roboto Black"/>
              <a:sym typeface="Roboto Black"/>
            </a:endParaRPr>
          </a:p>
        </p:txBody>
      </p:sp>
      <p:pic>
        <p:nvPicPr>
          <p:cNvPr id="201" name="Google Shape;201;p34"/>
          <p:cNvPicPr preferRelativeResize="0"/>
          <p:nvPr/>
        </p:nvPicPr>
        <p:blipFill>
          <a:blip r:embed="rId3">
            <a:alphaModFix/>
          </a:blip>
          <a:stretch>
            <a:fillRect/>
          </a:stretch>
        </p:blipFill>
        <p:spPr>
          <a:xfrm>
            <a:off x="8478436" y="4701450"/>
            <a:ext cx="665563" cy="442049"/>
          </a:xfrm>
          <a:prstGeom prst="rect">
            <a:avLst/>
          </a:prstGeom>
          <a:noFill/>
          <a:ln>
            <a:noFill/>
          </a:ln>
        </p:spPr>
      </p:pic>
      <p:pic>
        <p:nvPicPr>
          <p:cNvPr id="202" name="Google Shape;202;p34"/>
          <p:cNvPicPr preferRelativeResize="0"/>
          <p:nvPr/>
        </p:nvPicPr>
        <p:blipFill>
          <a:blip r:embed="rId4">
            <a:alphaModFix/>
          </a:blip>
          <a:stretch>
            <a:fillRect/>
          </a:stretch>
        </p:blipFill>
        <p:spPr>
          <a:xfrm>
            <a:off x="561625" y="986675"/>
            <a:ext cx="7194449" cy="38209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Roboto Black"/>
                <a:ea typeface="Roboto Black"/>
                <a:cs typeface="Roboto Black"/>
                <a:sym typeface="Roboto Black"/>
              </a:rPr>
              <a:t>DISTRIBUTION OF WATER ACCESS</a:t>
            </a:r>
            <a:endParaRPr>
              <a:latin typeface="Roboto Black"/>
              <a:ea typeface="Roboto Black"/>
              <a:cs typeface="Roboto Black"/>
              <a:sym typeface="Roboto Black"/>
            </a:endParaRPr>
          </a:p>
        </p:txBody>
      </p:sp>
      <p:pic>
        <p:nvPicPr>
          <p:cNvPr id="208" name="Google Shape;208;p35"/>
          <p:cNvPicPr preferRelativeResize="0"/>
          <p:nvPr/>
        </p:nvPicPr>
        <p:blipFill>
          <a:blip r:embed="rId3">
            <a:alphaModFix/>
          </a:blip>
          <a:stretch>
            <a:fillRect/>
          </a:stretch>
        </p:blipFill>
        <p:spPr>
          <a:xfrm>
            <a:off x="8478436" y="4701450"/>
            <a:ext cx="665563" cy="442049"/>
          </a:xfrm>
          <a:prstGeom prst="rect">
            <a:avLst/>
          </a:prstGeom>
          <a:noFill/>
          <a:ln>
            <a:noFill/>
          </a:ln>
        </p:spPr>
      </p:pic>
      <p:pic>
        <p:nvPicPr>
          <p:cNvPr id="209" name="Google Shape;209;p35"/>
          <p:cNvPicPr preferRelativeResize="0"/>
          <p:nvPr/>
        </p:nvPicPr>
        <p:blipFill rotWithShape="1">
          <a:blip r:embed="rId4">
            <a:alphaModFix/>
          </a:blip>
          <a:srcRect b="0" l="0" r="0" t="5419"/>
          <a:stretch/>
        </p:blipFill>
        <p:spPr>
          <a:xfrm>
            <a:off x="1203613" y="1087400"/>
            <a:ext cx="6736776" cy="36140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3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Roboto Black"/>
                <a:ea typeface="Roboto Black"/>
                <a:cs typeface="Roboto Black"/>
                <a:sym typeface="Roboto Black"/>
              </a:rPr>
              <a:t>DISTRIBUTION OF WATER TYPE</a:t>
            </a:r>
            <a:endParaRPr>
              <a:latin typeface="Roboto Black"/>
              <a:ea typeface="Roboto Black"/>
              <a:cs typeface="Roboto Black"/>
              <a:sym typeface="Roboto Black"/>
            </a:endParaRPr>
          </a:p>
        </p:txBody>
      </p:sp>
      <p:pic>
        <p:nvPicPr>
          <p:cNvPr id="215" name="Google Shape;215;p36"/>
          <p:cNvPicPr preferRelativeResize="0"/>
          <p:nvPr/>
        </p:nvPicPr>
        <p:blipFill>
          <a:blip r:embed="rId3">
            <a:alphaModFix/>
          </a:blip>
          <a:stretch>
            <a:fillRect/>
          </a:stretch>
        </p:blipFill>
        <p:spPr>
          <a:xfrm>
            <a:off x="8478436" y="4701450"/>
            <a:ext cx="665563" cy="442049"/>
          </a:xfrm>
          <a:prstGeom prst="rect">
            <a:avLst/>
          </a:prstGeom>
          <a:noFill/>
          <a:ln>
            <a:noFill/>
          </a:ln>
        </p:spPr>
      </p:pic>
      <p:pic>
        <p:nvPicPr>
          <p:cNvPr id="216" name="Google Shape;216;p36"/>
          <p:cNvPicPr preferRelativeResize="0"/>
          <p:nvPr/>
        </p:nvPicPr>
        <p:blipFill>
          <a:blip r:embed="rId4">
            <a:alphaModFix/>
          </a:blip>
          <a:stretch>
            <a:fillRect/>
          </a:stretch>
        </p:blipFill>
        <p:spPr>
          <a:xfrm>
            <a:off x="951025" y="1017725"/>
            <a:ext cx="7241950" cy="36802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3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Roboto Black"/>
                <a:ea typeface="Roboto Black"/>
                <a:cs typeface="Roboto Black"/>
                <a:sym typeface="Roboto Black"/>
              </a:rPr>
              <a:t>DISTRIBUTION OF WATER TYPE</a:t>
            </a:r>
            <a:endParaRPr>
              <a:latin typeface="Roboto Black"/>
              <a:ea typeface="Roboto Black"/>
              <a:cs typeface="Roboto Black"/>
              <a:sym typeface="Roboto Black"/>
            </a:endParaRPr>
          </a:p>
        </p:txBody>
      </p:sp>
      <p:pic>
        <p:nvPicPr>
          <p:cNvPr id="222" name="Google Shape;222;p37"/>
          <p:cNvPicPr preferRelativeResize="0"/>
          <p:nvPr/>
        </p:nvPicPr>
        <p:blipFill>
          <a:blip r:embed="rId3">
            <a:alphaModFix/>
          </a:blip>
          <a:stretch>
            <a:fillRect/>
          </a:stretch>
        </p:blipFill>
        <p:spPr>
          <a:xfrm>
            <a:off x="8478436" y="4701450"/>
            <a:ext cx="665563" cy="442049"/>
          </a:xfrm>
          <a:prstGeom prst="rect">
            <a:avLst/>
          </a:prstGeom>
          <a:noFill/>
          <a:ln>
            <a:noFill/>
          </a:ln>
        </p:spPr>
      </p:pic>
      <p:pic>
        <p:nvPicPr>
          <p:cNvPr id="223" name="Google Shape;223;p37"/>
          <p:cNvPicPr preferRelativeResize="0"/>
          <p:nvPr/>
        </p:nvPicPr>
        <p:blipFill>
          <a:blip r:embed="rId4">
            <a:alphaModFix/>
          </a:blip>
          <a:stretch>
            <a:fillRect/>
          </a:stretch>
        </p:blipFill>
        <p:spPr>
          <a:xfrm>
            <a:off x="931014" y="1017725"/>
            <a:ext cx="7281961" cy="36837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3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Roboto Black"/>
                <a:ea typeface="Roboto Black"/>
                <a:cs typeface="Roboto Black"/>
                <a:sym typeface="Roboto Black"/>
              </a:rPr>
              <a:t>DISTRIBUTION OF TYPE OF WATER (LA VEGA)</a:t>
            </a:r>
            <a:endParaRPr>
              <a:latin typeface="Roboto Black"/>
              <a:ea typeface="Roboto Black"/>
              <a:cs typeface="Roboto Black"/>
              <a:sym typeface="Roboto Black"/>
            </a:endParaRPr>
          </a:p>
        </p:txBody>
      </p:sp>
      <p:pic>
        <p:nvPicPr>
          <p:cNvPr id="229" name="Google Shape;229;p38"/>
          <p:cNvPicPr preferRelativeResize="0"/>
          <p:nvPr/>
        </p:nvPicPr>
        <p:blipFill>
          <a:blip r:embed="rId3">
            <a:alphaModFix/>
          </a:blip>
          <a:stretch>
            <a:fillRect/>
          </a:stretch>
        </p:blipFill>
        <p:spPr>
          <a:xfrm>
            <a:off x="8478436" y="4701450"/>
            <a:ext cx="665563" cy="442049"/>
          </a:xfrm>
          <a:prstGeom prst="rect">
            <a:avLst/>
          </a:prstGeom>
          <a:noFill/>
          <a:ln>
            <a:noFill/>
          </a:ln>
        </p:spPr>
      </p:pic>
      <p:pic>
        <p:nvPicPr>
          <p:cNvPr id="230" name="Google Shape;230;p38"/>
          <p:cNvPicPr preferRelativeResize="0"/>
          <p:nvPr/>
        </p:nvPicPr>
        <p:blipFill>
          <a:blip r:embed="rId4">
            <a:alphaModFix/>
          </a:blip>
          <a:stretch>
            <a:fillRect/>
          </a:stretch>
        </p:blipFill>
        <p:spPr>
          <a:xfrm>
            <a:off x="503775" y="1076400"/>
            <a:ext cx="8009308" cy="3378927"/>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3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Roboto Black"/>
                <a:ea typeface="Roboto Black"/>
                <a:cs typeface="Roboto Black"/>
                <a:sym typeface="Roboto Black"/>
              </a:rPr>
              <a:t>DISTRIBUTION OF TYPE OF WATER (LA VEGA)</a:t>
            </a:r>
            <a:endParaRPr>
              <a:latin typeface="Roboto Black"/>
              <a:ea typeface="Roboto Black"/>
              <a:cs typeface="Roboto Black"/>
              <a:sym typeface="Roboto Black"/>
            </a:endParaRPr>
          </a:p>
        </p:txBody>
      </p:sp>
      <p:pic>
        <p:nvPicPr>
          <p:cNvPr id="236" name="Google Shape;236;p39"/>
          <p:cNvPicPr preferRelativeResize="0"/>
          <p:nvPr/>
        </p:nvPicPr>
        <p:blipFill>
          <a:blip r:embed="rId3">
            <a:alphaModFix/>
          </a:blip>
          <a:stretch>
            <a:fillRect/>
          </a:stretch>
        </p:blipFill>
        <p:spPr>
          <a:xfrm>
            <a:off x="8478436" y="4701450"/>
            <a:ext cx="665563" cy="442049"/>
          </a:xfrm>
          <a:prstGeom prst="rect">
            <a:avLst/>
          </a:prstGeom>
          <a:noFill/>
          <a:ln>
            <a:noFill/>
          </a:ln>
        </p:spPr>
      </p:pic>
      <p:pic>
        <p:nvPicPr>
          <p:cNvPr id="237" name="Google Shape;237;p39"/>
          <p:cNvPicPr preferRelativeResize="0"/>
          <p:nvPr/>
        </p:nvPicPr>
        <p:blipFill>
          <a:blip r:embed="rId4">
            <a:alphaModFix/>
          </a:blip>
          <a:stretch>
            <a:fillRect/>
          </a:stretch>
        </p:blipFill>
        <p:spPr>
          <a:xfrm>
            <a:off x="534638" y="1170125"/>
            <a:ext cx="8074726" cy="3378926"/>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4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Roboto Black"/>
                <a:ea typeface="Roboto Black"/>
                <a:cs typeface="Roboto Black"/>
                <a:sym typeface="Roboto Black"/>
              </a:rPr>
              <a:t>DISTRIBUTION OF TYPE OF WATER (SAN PEDRO)</a:t>
            </a:r>
            <a:endParaRPr>
              <a:latin typeface="Roboto Black"/>
              <a:ea typeface="Roboto Black"/>
              <a:cs typeface="Roboto Black"/>
              <a:sym typeface="Roboto Black"/>
            </a:endParaRPr>
          </a:p>
        </p:txBody>
      </p:sp>
      <p:pic>
        <p:nvPicPr>
          <p:cNvPr id="243" name="Google Shape;243;p40"/>
          <p:cNvPicPr preferRelativeResize="0"/>
          <p:nvPr/>
        </p:nvPicPr>
        <p:blipFill>
          <a:blip r:embed="rId3">
            <a:alphaModFix/>
          </a:blip>
          <a:stretch>
            <a:fillRect/>
          </a:stretch>
        </p:blipFill>
        <p:spPr>
          <a:xfrm>
            <a:off x="8478436" y="4701450"/>
            <a:ext cx="665563" cy="442049"/>
          </a:xfrm>
          <a:prstGeom prst="rect">
            <a:avLst/>
          </a:prstGeom>
          <a:noFill/>
          <a:ln>
            <a:noFill/>
          </a:ln>
        </p:spPr>
      </p:pic>
      <p:pic>
        <p:nvPicPr>
          <p:cNvPr id="244" name="Google Shape;244;p40"/>
          <p:cNvPicPr preferRelativeResize="0"/>
          <p:nvPr/>
        </p:nvPicPr>
        <p:blipFill>
          <a:blip r:embed="rId4">
            <a:alphaModFix/>
          </a:blip>
          <a:stretch>
            <a:fillRect/>
          </a:stretch>
        </p:blipFill>
        <p:spPr>
          <a:xfrm>
            <a:off x="554375" y="1118675"/>
            <a:ext cx="8035249" cy="33629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4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Roboto Black"/>
                <a:ea typeface="Roboto Black"/>
                <a:cs typeface="Roboto Black"/>
                <a:sym typeface="Roboto Black"/>
              </a:rPr>
              <a:t>DISTRIBUTION OF TYPE OF WATER (SAN PEDRO)</a:t>
            </a:r>
            <a:endParaRPr>
              <a:latin typeface="Roboto Black"/>
              <a:ea typeface="Roboto Black"/>
              <a:cs typeface="Roboto Black"/>
              <a:sym typeface="Roboto Black"/>
            </a:endParaRPr>
          </a:p>
        </p:txBody>
      </p:sp>
      <p:pic>
        <p:nvPicPr>
          <p:cNvPr id="250" name="Google Shape;250;p41"/>
          <p:cNvPicPr preferRelativeResize="0"/>
          <p:nvPr/>
        </p:nvPicPr>
        <p:blipFill>
          <a:blip r:embed="rId3">
            <a:alphaModFix/>
          </a:blip>
          <a:stretch>
            <a:fillRect/>
          </a:stretch>
        </p:blipFill>
        <p:spPr>
          <a:xfrm>
            <a:off x="8478436" y="4701450"/>
            <a:ext cx="665563" cy="442049"/>
          </a:xfrm>
          <a:prstGeom prst="rect">
            <a:avLst/>
          </a:prstGeom>
          <a:noFill/>
          <a:ln>
            <a:noFill/>
          </a:ln>
        </p:spPr>
      </p:pic>
      <p:pic>
        <p:nvPicPr>
          <p:cNvPr id="251" name="Google Shape;251;p41"/>
          <p:cNvPicPr preferRelativeResize="0"/>
          <p:nvPr/>
        </p:nvPicPr>
        <p:blipFill>
          <a:blip r:embed="rId4">
            <a:alphaModFix/>
          </a:blip>
          <a:stretch>
            <a:fillRect/>
          </a:stretch>
        </p:blipFill>
        <p:spPr>
          <a:xfrm>
            <a:off x="523963" y="1172350"/>
            <a:ext cx="8096075" cy="32748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8478436" y="4701450"/>
            <a:ext cx="665563" cy="442049"/>
          </a:xfrm>
          <a:prstGeom prst="rect">
            <a:avLst/>
          </a:prstGeom>
          <a:noFill/>
          <a:ln>
            <a:noFill/>
          </a:ln>
        </p:spPr>
      </p:pic>
      <p:sp>
        <p:nvSpPr>
          <p:cNvPr id="67" name="Google Shape;67;p15"/>
          <p:cNvSpPr txBox="1"/>
          <p:nvPr/>
        </p:nvSpPr>
        <p:spPr>
          <a:xfrm>
            <a:off x="311700" y="445025"/>
            <a:ext cx="8520600" cy="572700"/>
          </a:xfrm>
          <a:prstGeom prst="rect">
            <a:avLst/>
          </a:prstGeom>
          <a:noFill/>
          <a:ln>
            <a:noFill/>
          </a:ln>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sz="2800">
                <a:solidFill>
                  <a:srgbClr val="000000"/>
                </a:solidFill>
                <a:latin typeface="Roboto Black"/>
                <a:ea typeface="Roboto Black"/>
                <a:cs typeface="Roboto Black"/>
                <a:sym typeface="Roboto Black"/>
              </a:rPr>
              <a:t>DISTRIBUTION OF WATER ACCESS </a:t>
            </a:r>
            <a:endParaRPr sz="2800">
              <a:solidFill>
                <a:srgbClr val="000000"/>
              </a:solidFill>
              <a:latin typeface="Roboto Black"/>
              <a:ea typeface="Roboto Black"/>
              <a:cs typeface="Roboto Black"/>
              <a:sym typeface="Roboto Black"/>
            </a:endParaRPr>
          </a:p>
        </p:txBody>
      </p:sp>
      <p:pic>
        <p:nvPicPr>
          <p:cNvPr id="68" name="Google Shape;68;p15"/>
          <p:cNvPicPr preferRelativeResize="0"/>
          <p:nvPr/>
        </p:nvPicPr>
        <p:blipFill>
          <a:blip r:embed="rId4">
            <a:alphaModFix/>
          </a:blip>
          <a:stretch>
            <a:fillRect/>
          </a:stretch>
        </p:blipFill>
        <p:spPr>
          <a:xfrm>
            <a:off x="0" y="2984750"/>
            <a:ext cx="1980625" cy="2158749"/>
          </a:xfrm>
          <a:prstGeom prst="rect">
            <a:avLst/>
          </a:prstGeom>
          <a:noFill/>
          <a:ln>
            <a:noFill/>
          </a:ln>
        </p:spPr>
      </p:pic>
      <p:pic>
        <p:nvPicPr>
          <p:cNvPr id="69" name="Google Shape;69;p15"/>
          <p:cNvPicPr preferRelativeResize="0"/>
          <p:nvPr/>
        </p:nvPicPr>
        <p:blipFill>
          <a:blip r:embed="rId5">
            <a:alphaModFix/>
          </a:blip>
          <a:stretch>
            <a:fillRect/>
          </a:stretch>
        </p:blipFill>
        <p:spPr>
          <a:xfrm>
            <a:off x="2683269" y="1017725"/>
            <a:ext cx="3777475" cy="39899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42"/>
          <p:cNvSpPr txBox="1"/>
          <p:nvPr>
            <p:ph type="title"/>
          </p:nvPr>
        </p:nvSpPr>
        <p:spPr>
          <a:xfrm>
            <a:off x="311700" y="2371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Roboto Black"/>
                <a:ea typeface="Roboto Black"/>
                <a:cs typeface="Roboto Black"/>
                <a:sym typeface="Roboto Black"/>
              </a:rPr>
              <a:t>DISTRIBUTION OF TYPE OF WATER (NORTH SAN PEDRO)</a:t>
            </a:r>
            <a:endParaRPr>
              <a:latin typeface="Roboto Black"/>
              <a:ea typeface="Roboto Black"/>
              <a:cs typeface="Roboto Black"/>
              <a:sym typeface="Roboto Black"/>
            </a:endParaRPr>
          </a:p>
        </p:txBody>
      </p:sp>
      <p:pic>
        <p:nvPicPr>
          <p:cNvPr id="257" name="Google Shape;257;p42"/>
          <p:cNvPicPr preferRelativeResize="0"/>
          <p:nvPr/>
        </p:nvPicPr>
        <p:blipFill>
          <a:blip r:embed="rId3">
            <a:alphaModFix/>
          </a:blip>
          <a:stretch>
            <a:fillRect/>
          </a:stretch>
        </p:blipFill>
        <p:spPr>
          <a:xfrm>
            <a:off x="8478436" y="4701450"/>
            <a:ext cx="665563" cy="442049"/>
          </a:xfrm>
          <a:prstGeom prst="rect">
            <a:avLst/>
          </a:prstGeom>
          <a:noFill/>
          <a:ln>
            <a:noFill/>
          </a:ln>
        </p:spPr>
      </p:pic>
      <p:pic>
        <p:nvPicPr>
          <p:cNvPr id="258" name="Google Shape;258;p42"/>
          <p:cNvPicPr preferRelativeResize="0"/>
          <p:nvPr/>
        </p:nvPicPr>
        <p:blipFill>
          <a:blip r:embed="rId4">
            <a:alphaModFix/>
          </a:blip>
          <a:stretch>
            <a:fillRect/>
          </a:stretch>
        </p:blipFill>
        <p:spPr>
          <a:xfrm>
            <a:off x="746250" y="1369375"/>
            <a:ext cx="7651500" cy="31791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43"/>
          <p:cNvSpPr txBox="1"/>
          <p:nvPr>
            <p:ph type="title"/>
          </p:nvPr>
        </p:nvSpPr>
        <p:spPr>
          <a:xfrm>
            <a:off x="311700" y="2371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Roboto Black"/>
                <a:ea typeface="Roboto Black"/>
                <a:cs typeface="Roboto Black"/>
                <a:sym typeface="Roboto Black"/>
              </a:rPr>
              <a:t>DISTRIBUTION OF TYPE OF WATER (NORTH SAN PEDRO)</a:t>
            </a:r>
            <a:endParaRPr>
              <a:latin typeface="Roboto Black"/>
              <a:ea typeface="Roboto Black"/>
              <a:cs typeface="Roboto Black"/>
              <a:sym typeface="Roboto Black"/>
            </a:endParaRPr>
          </a:p>
        </p:txBody>
      </p:sp>
      <p:pic>
        <p:nvPicPr>
          <p:cNvPr id="264" name="Google Shape;264;p43"/>
          <p:cNvPicPr preferRelativeResize="0"/>
          <p:nvPr/>
        </p:nvPicPr>
        <p:blipFill>
          <a:blip r:embed="rId3">
            <a:alphaModFix/>
          </a:blip>
          <a:stretch>
            <a:fillRect/>
          </a:stretch>
        </p:blipFill>
        <p:spPr>
          <a:xfrm>
            <a:off x="8478436" y="4701450"/>
            <a:ext cx="665563" cy="442049"/>
          </a:xfrm>
          <a:prstGeom prst="rect">
            <a:avLst/>
          </a:prstGeom>
          <a:noFill/>
          <a:ln>
            <a:noFill/>
          </a:ln>
        </p:spPr>
      </p:pic>
      <p:pic>
        <p:nvPicPr>
          <p:cNvPr id="265" name="Google Shape;265;p43"/>
          <p:cNvPicPr preferRelativeResize="0"/>
          <p:nvPr/>
        </p:nvPicPr>
        <p:blipFill>
          <a:blip r:embed="rId4">
            <a:alphaModFix/>
          </a:blip>
          <a:stretch>
            <a:fillRect/>
          </a:stretch>
        </p:blipFill>
        <p:spPr>
          <a:xfrm>
            <a:off x="2448262" y="1008200"/>
            <a:ext cx="4247476" cy="36066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4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Roboto Black"/>
                <a:ea typeface="Roboto Black"/>
                <a:cs typeface="Roboto Black"/>
                <a:sym typeface="Roboto Black"/>
              </a:rPr>
              <a:t>DISTRIBUTION OF TYPE OF WATER (SANTIAGO)</a:t>
            </a:r>
            <a:endParaRPr>
              <a:latin typeface="Roboto Black"/>
              <a:ea typeface="Roboto Black"/>
              <a:cs typeface="Roboto Black"/>
              <a:sym typeface="Roboto Black"/>
            </a:endParaRPr>
          </a:p>
        </p:txBody>
      </p:sp>
      <p:pic>
        <p:nvPicPr>
          <p:cNvPr id="271" name="Google Shape;271;p44"/>
          <p:cNvPicPr preferRelativeResize="0"/>
          <p:nvPr/>
        </p:nvPicPr>
        <p:blipFill>
          <a:blip r:embed="rId3">
            <a:alphaModFix/>
          </a:blip>
          <a:stretch>
            <a:fillRect/>
          </a:stretch>
        </p:blipFill>
        <p:spPr>
          <a:xfrm>
            <a:off x="8478436" y="4701450"/>
            <a:ext cx="665563" cy="442049"/>
          </a:xfrm>
          <a:prstGeom prst="rect">
            <a:avLst/>
          </a:prstGeom>
          <a:noFill/>
          <a:ln>
            <a:noFill/>
          </a:ln>
        </p:spPr>
      </p:pic>
      <p:pic>
        <p:nvPicPr>
          <p:cNvPr id="272" name="Google Shape;272;p44"/>
          <p:cNvPicPr preferRelativeResize="0"/>
          <p:nvPr/>
        </p:nvPicPr>
        <p:blipFill>
          <a:blip r:embed="rId4">
            <a:alphaModFix/>
          </a:blip>
          <a:stretch>
            <a:fillRect/>
          </a:stretch>
        </p:blipFill>
        <p:spPr>
          <a:xfrm>
            <a:off x="859813" y="1112202"/>
            <a:ext cx="7424375" cy="32202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4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Roboto Black"/>
                <a:ea typeface="Roboto Black"/>
                <a:cs typeface="Roboto Black"/>
                <a:sym typeface="Roboto Black"/>
              </a:rPr>
              <a:t>DISTRIBUTION OF BATHROOM ACCESS</a:t>
            </a:r>
            <a:endParaRPr>
              <a:latin typeface="Roboto Black"/>
              <a:ea typeface="Roboto Black"/>
              <a:cs typeface="Roboto Black"/>
              <a:sym typeface="Roboto Black"/>
            </a:endParaRPr>
          </a:p>
        </p:txBody>
      </p:sp>
      <p:pic>
        <p:nvPicPr>
          <p:cNvPr id="278" name="Google Shape;278;p45"/>
          <p:cNvPicPr preferRelativeResize="0"/>
          <p:nvPr/>
        </p:nvPicPr>
        <p:blipFill>
          <a:blip r:embed="rId3">
            <a:alphaModFix/>
          </a:blip>
          <a:stretch>
            <a:fillRect/>
          </a:stretch>
        </p:blipFill>
        <p:spPr>
          <a:xfrm>
            <a:off x="8478436" y="4701450"/>
            <a:ext cx="665563" cy="442049"/>
          </a:xfrm>
          <a:prstGeom prst="rect">
            <a:avLst/>
          </a:prstGeom>
          <a:noFill/>
          <a:ln>
            <a:noFill/>
          </a:ln>
        </p:spPr>
      </p:pic>
      <p:pic>
        <p:nvPicPr>
          <p:cNvPr id="279" name="Google Shape;279;p45"/>
          <p:cNvPicPr preferRelativeResize="0"/>
          <p:nvPr/>
        </p:nvPicPr>
        <p:blipFill>
          <a:blip r:embed="rId4">
            <a:alphaModFix/>
          </a:blip>
          <a:stretch>
            <a:fillRect/>
          </a:stretch>
        </p:blipFill>
        <p:spPr>
          <a:xfrm>
            <a:off x="500275" y="1017724"/>
            <a:ext cx="7978151" cy="388127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4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Roboto Black"/>
                <a:ea typeface="Roboto Black"/>
                <a:cs typeface="Roboto Black"/>
                <a:sym typeface="Roboto Black"/>
              </a:rPr>
              <a:t>DISTRIBUTION OF BATHROOM ACCESS</a:t>
            </a:r>
            <a:endParaRPr>
              <a:latin typeface="Roboto Black"/>
              <a:ea typeface="Roboto Black"/>
              <a:cs typeface="Roboto Black"/>
              <a:sym typeface="Roboto Black"/>
            </a:endParaRPr>
          </a:p>
        </p:txBody>
      </p:sp>
      <p:pic>
        <p:nvPicPr>
          <p:cNvPr id="285" name="Google Shape;285;p46"/>
          <p:cNvPicPr preferRelativeResize="0"/>
          <p:nvPr/>
        </p:nvPicPr>
        <p:blipFill>
          <a:blip r:embed="rId3">
            <a:alphaModFix/>
          </a:blip>
          <a:stretch>
            <a:fillRect/>
          </a:stretch>
        </p:blipFill>
        <p:spPr>
          <a:xfrm>
            <a:off x="8478436" y="4701450"/>
            <a:ext cx="665563" cy="442049"/>
          </a:xfrm>
          <a:prstGeom prst="rect">
            <a:avLst/>
          </a:prstGeom>
          <a:noFill/>
          <a:ln>
            <a:noFill/>
          </a:ln>
        </p:spPr>
      </p:pic>
      <p:pic>
        <p:nvPicPr>
          <p:cNvPr id="286" name="Google Shape;286;p46"/>
          <p:cNvPicPr preferRelativeResize="0"/>
          <p:nvPr/>
        </p:nvPicPr>
        <p:blipFill>
          <a:blip r:embed="rId4">
            <a:alphaModFix/>
          </a:blip>
          <a:stretch>
            <a:fillRect/>
          </a:stretch>
        </p:blipFill>
        <p:spPr>
          <a:xfrm>
            <a:off x="681800" y="1078900"/>
            <a:ext cx="7780399" cy="3849049"/>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4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Roboto Black"/>
                <a:ea typeface="Roboto Black"/>
                <a:cs typeface="Roboto Black"/>
                <a:sym typeface="Roboto Black"/>
              </a:rPr>
              <a:t>DISTRIBUTION OF LATRINE ACCESS</a:t>
            </a:r>
            <a:endParaRPr>
              <a:latin typeface="Roboto Black"/>
              <a:ea typeface="Roboto Black"/>
              <a:cs typeface="Roboto Black"/>
              <a:sym typeface="Roboto Black"/>
            </a:endParaRPr>
          </a:p>
        </p:txBody>
      </p:sp>
      <p:pic>
        <p:nvPicPr>
          <p:cNvPr id="292" name="Google Shape;292;p47"/>
          <p:cNvPicPr preferRelativeResize="0"/>
          <p:nvPr/>
        </p:nvPicPr>
        <p:blipFill>
          <a:blip r:embed="rId3">
            <a:alphaModFix/>
          </a:blip>
          <a:stretch>
            <a:fillRect/>
          </a:stretch>
        </p:blipFill>
        <p:spPr>
          <a:xfrm>
            <a:off x="8478436" y="4701450"/>
            <a:ext cx="665563" cy="442049"/>
          </a:xfrm>
          <a:prstGeom prst="rect">
            <a:avLst/>
          </a:prstGeom>
          <a:noFill/>
          <a:ln>
            <a:noFill/>
          </a:ln>
        </p:spPr>
      </p:pic>
      <p:pic>
        <p:nvPicPr>
          <p:cNvPr id="293" name="Google Shape;293;p47"/>
          <p:cNvPicPr preferRelativeResize="0"/>
          <p:nvPr/>
        </p:nvPicPr>
        <p:blipFill>
          <a:blip r:embed="rId4">
            <a:alphaModFix/>
          </a:blip>
          <a:stretch>
            <a:fillRect/>
          </a:stretch>
        </p:blipFill>
        <p:spPr>
          <a:xfrm>
            <a:off x="875938" y="1062100"/>
            <a:ext cx="7392125" cy="3639351"/>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4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Roboto Black"/>
                <a:ea typeface="Roboto Black"/>
                <a:cs typeface="Roboto Black"/>
                <a:sym typeface="Roboto Black"/>
              </a:rPr>
              <a:t>DISTRIBUTION OF LATRINE ACCESS</a:t>
            </a:r>
            <a:endParaRPr>
              <a:latin typeface="Roboto Black"/>
              <a:ea typeface="Roboto Black"/>
              <a:cs typeface="Roboto Black"/>
              <a:sym typeface="Roboto Black"/>
            </a:endParaRPr>
          </a:p>
        </p:txBody>
      </p:sp>
      <p:pic>
        <p:nvPicPr>
          <p:cNvPr id="299" name="Google Shape;299;p48"/>
          <p:cNvPicPr preferRelativeResize="0"/>
          <p:nvPr/>
        </p:nvPicPr>
        <p:blipFill>
          <a:blip r:embed="rId3">
            <a:alphaModFix/>
          </a:blip>
          <a:stretch>
            <a:fillRect/>
          </a:stretch>
        </p:blipFill>
        <p:spPr>
          <a:xfrm>
            <a:off x="8478436" y="4701450"/>
            <a:ext cx="665563" cy="442049"/>
          </a:xfrm>
          <a:prstGeom prst="rect">
            <a:avLst/>
          </a:prstGeom>
          <a:noFill/>
          <a:ln>
            <a:noFill/>
          </a:ln>
        </p:spPr>
      </p:pic>
      <p:pic>
        <p:nvPicPr>
          <p:cNvPr id="300" name="Google Shape;300;p48"/>
          <p:cNvPicPr preferRelativeResize="0"/>
          <p:nvPr/>
        </p:nvPicPr>
        <p:blipFill>
          <a:blip r:embed="rId4">
            <a:alphaModFix/>
          </a:blip>
          <a:stretch>
            <a:fillRect/>
          </a:stretch>
        </p:blipFill>
        <p:spPr>
          <a:xfrm>
            <a:off x="768263" y="1017725"/>
            <a:ext cx="7607477" cy="3744374"/>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4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Roboto Black"/>
                <a:ea typeface="Roboto Black"/>
                <a:cs typeface="Roboto Black"/>
                <a:sym typeface="Roboto Black"/>
              </a:rPr>
              <a:t>DISTRIBUTION OF BIGGEST PROBLEM</a:t>
            </a:r>
            <a:endParaRPr>
              <a:latin typeface="Roboto Black"/>
              <a:ea typeface="Roboto Black"/>
              <a:cs typeface="Roboto Black"/>
              <a:sym typeface="Roboto Black"/>
            </a:endParaRPr>
          </a:p>
        </p:txBody>
      </p:sp>
      <p:pic>
        <p:nvPicPr>
          <p:cNvPr id="306" name="Google Shape;306;p49"/>
          <p:cNvPicPr preferRelativeResize="0"/>
          <p:nvPr/>
        </p:nvPicPr>
        <p:blipFill>
          <a:blip r:embed="rId3">
            <a:alphaModFix/>
          </a:blip>
          <a:stretch>
            <a:fillRect/>
          </a:stretch>
        </p:blipFill>
        <p:spPr>
          <a:xfrm>
            <a:off x="8478436" y="4701450"/>
            <a:ext cx="665563" cy="442049"/>
          </a:xfrm>
          <a:prstGeom prst="rect">
            <a:avLst/>
          </a:prstGeom>
          <a:noFill/>
          <a:ln>
            <a:noFill/>
          </a:ln>
        </p:spPr>
      </p:pic>
      <p:pic>
        <p:nvPicPr>
          <p:cNvPr id="307" name="Google Shape;307;p49"/>
          <p:cNvPicPr preferRelativeResize="0"/>
          <p:nvPr/>
        </p:nvPicPr>
        <p:blipFill>
          <a:blip r:embed="rId4">
            <a:alphaModFix/>
          </a:blip>
          <a:stretch>
            <a:fillRect/>
          </a:stretch>
        </p:blipFill>
        <p:spPr>
          <a:xfrm>
            <a:off x="792763" y="1060725"/>
            <a:ext cx="7558475" cy="390642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5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Roboto Black"/>
                <a:ea typeface="Roboto Black"/>
                <a:cs typeface="Roboto Black"/>
                <a:sym typeface="Roboto Black"/>
              </a:rPr>
              <a:t>DISTRIBUTION OF BIGGEST PROBLEM</a:t>
            </a:r>
            <a:endParaRPr>
              <a:latin typeface="Roboto Black"/>
              <a:ea typeface="Roboto Black"/>
              <a:cs typeface="Roboto Black"/>
              <a:sym typeface="Roboto Black"/>
            </a:endParaRPr>
          </a:p>
        </p:txBody>
      </p:sp>
      <p:pic>
        <p:nvPicPr>
          <p:cNvPr id="313" name="Google Shape;313;p50"/>
          <p:cNvPicPr preferRelativeResize="0"/>
          <p:nvPr/>
        </p:nvPicPr>
        <p:blipFill>
          <a:blip r:embed="rId3">
            <a:alphaModFix/>
          </a:blip>
          <a:stretch>
            <a:fillRect/>
          </a:stretch>
        </p:blipFill>
        <p:spPr>
          <a:xfrm>
            <a:off x="8478436" y="4701450"/>
            <a:ext cx="665563" cy="442049"/>
          </a:xfrm>
          <a:prstGeom prst="rect">
            <a:avLst/>
          </a:prstGeom>
          <a:noFill/>
          <a:ln>
            <a:noFill/>
          </a:ln>
        </p:spPr>
      </p:pic>
      <p:pic>
        <p:nvPicPr>
          <p:cNvPr id="314" name="Google Shape;314;p50"/>
          <p:cNvPicPr preferRelativeResize="0"/>
          <p:nvPr/>
        </p:nvPicPr>
        <p:blipFill rotWithShape="1">
          <a:blip r:embed="rId4">
            <a:alphaModFix/>
          </a:blip>
          <a:srcRect b="0" l="0" r="0" t="1893"/>
          <a:stretch/>
        </p:blipFill>
        <p:spPr>
          <a:xfrm>
            <a:off x="689063" y="1094200"/>
            <a:ext cx="7765876" cy="4123249"/>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5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Roboto Black"/>
                <a:ea typeface="Roboto Black"/>
                <a:cs typeface="Roboto Black"/>
                <a:sym typeface="Roboto Black"/>
              </a:rPr>
              <a:t>DISTRIBUTION OF TRASH COLLECTION (LA VEGA)</a:t>
            </a:r>
            <a:endParaRPr>
              <a:latin typeface="Roboto Black"/>
              <a:ea typeface="Roboto Black"/>
              <a:cs typeface="Roboto Black"/>
              <a:sym typeface="Roboto Black"/>
            </a:endParaRPr>
          </a:p>
        </p:txBody>
      </p:sp>
      <p:pic>
        <p:nvPicPr>
          <p:cNvPr id="320" name="Google Shape;320;p51"/>
          <p:cNvPicPr preferRelativeResize="0"/>
          <p:nvPr/>
        </p:nvPicPr>
        <p:blipFill>
          <a:blip r:embed="rId3">
            <a:alphaModFix/>
          </a:blip>
          <a:stretch>
            <a:fillRect/>
          </a:stretch>
        </p:blipFill>
        <p:spPr>
          <a:xfrm>
            <a:off x="8478436" y="4701450"/>
            <a:ext cx="665563" cy="442049"/>
          </a:xfrm>
          <a:prstGeom prst="rect">
            <a:avLst/>
          </a:prstGeom>
          <a:noFill/>
          <a:ln>
            <a:noFill/>
          </a:ln>
        </p:spPr>
      </p:pic>
      <p:pic>
        <p:nvPicPr>
          <p:cNvPr id="321" name="Google Shape;321;p51"/>
          <p:cNvPicPr preferRelativeResize="0"/>
          <p:nvPr/>
        </p:nvPicPr>
        <p:blipFill>
          <a:blip r:embed="rId4">
            <a:alphaModFix/>
          </a:blip>
          <a:stretch>
            <a:fillRect/>
          </a:stretch>
        </p:blipFill>
        <p:spPr>
          <a:xfrm>
            <a:off x="744788" y="1501925"/>
            <a:ext cx="7654424" cy="31326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Roboto Black"/>
                <a:ea typeface="Roboto Black"/>
                <a:cs typeface="Roboto Black"/>
                <a:sym typeface="Roboto Black"/>
              </a:rPr>
              <a:t>DISTRIBUTION OF TYPE OF WATER</a:t>
            </a:r>
            <a:endParaRPr>
              <a:latin typeface="Roboto Black"/>
              <a:ea typeface="Roboto Black"/>
              <a:cs typeface="Roboto Black"/>
              <a:sym typeface="Roboto Black"/>
            </a:endParaRPr>
          </a:p>
        </p:txBody>
      </p:sp>
      <p:pic>
        <p:nvPicPr>
          <p:cNvPr id="75" name="Google Shape;75;p16"/>
          <p:cNvPicPr preferRelativeResize="0"/>
          <p:nvPr/>
        </p:nvPicPr>
        <p:blipFill>
          <a:blip r:embed="rId3">
            <a:alphaModFix/>
          </a:blip>
          <a:stretch>
            <a:fillRect/>
          </a:stretch>
        </p:blipFill>
        <p:spPr>
          <a:xfrm>
            <a:off x="8478436" y="4701450"/>
            <a:ext cx="665563" cy="442049"/>
          </a:xfrm>
          <a:prstGeom prst="rect">
            <a:avLst/>
          </a:prstGeom>
          <a:noFill/>
          <a:ln>
            <a:noFill/>
          </a:ln>
        </p:spPr>
      </p:pic>
      <p:pic>
        <p:nvPicPr>
          <p:cNvPr id="76" name="Google Shape;76;p16"/>
          <p:cNvPicPr preferRelativeResize="0"/>
          <p:nvPr/>
        </p:nvPicPr>
        <p:blipFill>
          <a:blip r:embed="rId4">
            <a:alphaModFix/>
          </a:blip>
          <a:stretch>
            <a:fillRect/>
          </a:stretch>
        </p:blipFill>
        <p:spPr>
          <a:xfrm>
            <a:off x="567350" y="1170125"/>
            <a:ext cx="8009308" cy="3378927"/>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5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Roboto Black"/>
                <a:ea typeface="Roboto Black"/>
                <a:cs typeface="Roboto Black"/>
                <a:sym typeface="Roboto Black"/>
              </a:rPr>
              <a:t>DISTRIBUTION OF TRASH COLLECTION (LA VEGA)</a:t>
            </a:r>
            <a:endParaRPr>
              <a:latin typeface="Roboto Black"/>
              <a:ea typeface="Roboto Black"/>
              <a:cs typeface="Roboto Black"/>
              <a:sym typeface="Roboto Black"/>
            </a:endParaRPr>
          </a:p>
        </p:txBody>
      </p:sp>
      <p:pic>
        <p:nvPicPr>
          <p:cNvPr id="327" name="Google Shape;327;p52"/>
          <p:cNvPicPr preferRelativeResize="0"/>
          <p:nvPr/>
        </p:nvPicPr>
        <p:blipFill>
          <a:blip r:embed="rId3">
            <a:alphaModFix/>
          </a:blip>
          <a:stretch>
            <a:fillRect/>
          </a:stretch>
        </p:blipFill>
        <p:spPr>
          <a:xfrm>
            <a:off x="8478436" y="4701450"/>
            <a:ext cx="665563" cy="442049"/>
          </a:xfrm>
          <a:prstGeom prst="rect">
            <a:avLst/>
          </a:prstGeom>
          <a:noFill/>
          <a:ln>
            <a:noFill/>
          </a:ln>
        </p:spPr>
      </p:pic>
      <p:pic>
        <p:nvPicPr>
          <p:cNvPr id="328" name="Google Shape;328;p52"/>
          <p:cNvPicPr preferRelativeResize="0"/>
          <p:nvPr/>
        </p:nvPicPr>
        <p:blipFill>
          <a:blip r:embed="rId4">
            <a:alphaModFix/>
          </a:blip>
          <a:stretch>
            <a:fillRect/>
          </a:stretch>
        </p:blipFill>
        <p:spPr>
          <a:xfrm>
            <a:off x="786200" y="1181725"/>
            <a:ext cx="7571599" cy="320282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5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Roboto Black"/>
                <a:ea typeface="Roboto Black"/>
                <a:cs typeface="Roboto Black"/>
                <a:sym typeface="Roboto Black"/>
              </a:rPr>
              <a:t>DISTRIBUTION OF TRASH COLLECTION (SAN PEDRO)</a:t>
            </a:r>
            <a:endParaRPr>
              <a:latin typeface="Roboto Black"/>
              <a:ea typeface="Roboto Black"/>
              <a:cs typeface="Roboto Black"/>
              <a:sym typeface="Roboto Black"/>
            </a:endParaRPr>
          </a:p>
        </p:txBody>
      </p:sp>
      <p:pic>
        <p:nvPicPr>
          <p:cNvPr id="334" name="Google Shape;334;p53"/>
          <p:cNvPicPr preferRelativeResize="0"/>
          <p:nvPr/>
        </p:nvPicPr>
        <p:blipFill>
          <a:blip r:embed="rId3">
            <a:alphaModFix/>
          </a:blip>
          <a:stretch>
            <a:fillRect/>
          </a:stretch>
        </p:blipFill>
        <p:spPr>
          <a:xfrm>
            <a:off x="8478436" y="4701450"/>
            <a:ext cx="665563" cy="442049"/>
          </a:xfrm>
          <a:prstGeom prst="rect">
            <a:avLst/>
          </a:prstGeom>
          <a:noFill/>
          <a:ln>
            <a:noFill/>
          </a:ln>
        </p:spPr>
      </p:pic>
      <p:pic>
        <p:nvPicPr>
          <p:cNvPr id="335" name="Google Shape;335;p53"/>
          <p:cNvPicPr preferRelativeResize="0"/>
          <p:nvPr/>
        </p:nvPicPr>
        <p:blipFill>
          <a:blip r:embed="rId4">
            <a:alphaModFix/>
          </a:blip>
          <a:stretch>
            <a:fillRect/>
          </a:stretch>
        </p:blipFill>
        <p:spPr>
          <a:xfrm>
            <a:off x="824851" y="1254425"/>
            <a:ext cx="7494299" cy="305482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5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Roboto Black"/>
                <a:ea typeface="Roboto Black"/>
                <a:cs typeface="Roboto Black"/>
                <a:sym typeface="Roboto Black"/>
              </a:rPr>
              <a:t>DISTRIBUTION OF TRASH COLLECTION (SAN PEDRO)</a:t>
            </a:r>
            <a:endParaRPr>
              <a:latin typeface="Roboto Black"/>
              <a:ea typeface="Roboto Black"/>
              <a:cs typeface="Roboto Black"/>
              <a:sym typeface="Roboto Black"/>
            </a:endParaRPr>
          </a:p>
        </p:txBody>
      </p:sp>
      <p:pic>
        <p:nvPicPr>
          <p:cNvPr id="341" name="Google Shape;341;p54"/>
          <p:cNvPicPr preferRelativeResize="0"/>
          <p:nvPr/>
        </p:nvPicPr>
        <p:blipFill>
          <a:blip r:embed="rId3">
            <a:alphaModFix/>
          </a:blip>
          <a:stretch>
            <a:fillRect/>
          </a:stretch>
        </p:blipFill>
        <p:spPr>
          <a:xfrm>
            <a:off x="8478436" y="4701450"/>
            <a:ext cx="665563" cy="442049"/>
          </a:xfrm>
          <a:prstGeom prst="rect">
            <a:avLst/>
          </a:prstGeom>
          <a:noFill/>
          <a:ln>
            <a:noFill/>
          </a:ln>
        </p:spPr>
      </p:pic>
      <p:pic>
        <p:nvPicPr>
          <p:cNvPr id="342" name="Google Shape;342;p54"/>
          <p:cNvPicPr preferRelativeResize="0"/>
          <p:nvPr/>
        </p:nvPicPr>
        <p:blipFill>
          <a:blip r:embed="rId4">
            <a:alphaModFix/>
          </a:blip>
          <a:stretch>
            <a:fillRect/>
          </a:stretch>
        </p:blipFill>
        <p:spPr>
          <a:xfrm>
            <a:off x="383875" y="1260200"/>
            <a:ext cx="3994724" cy="3198774"/>
          </a:xfrm>
          <a:prstGeom prst="rect">
            <a:avLst/>
          </a:prstGeom>
          <a:noFill/>
          <a:ln>
            <a:noFill/>
          </a:ln>
        </p:spPr>
      </p:pic>
      <p:pic>
        <p:nvPicPr>
          <p:cNvPr id="343" name="Google Shape;343;p54"/>
          <p:cNvPicPr preferRelativeResize="0"/>
          <p:nvPr/>
        </p:nvPicPr>
        <p:blipFill>
          <a:blip r:embed="rId5">
            <a:alphaModFix/>
          </a:blip>
          <a:stretch>
            <a:fillRect/>
          </a:stretch>
        </p:blipFill>
        <p:spPr>
          <a:xfrm>
            <a:off x="4572000" y="1236718"/>
            <a:ext cx="3994724" cy="3245732"/>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55"/>
          <p:cNvSpPr txBox="1"/>
          <p:nvPr>
            <p:ph type="title"/>
          </p:nvPr>
        </p:nvSpPr>
        <p:spPr>
          <a:xfrm>
            <a:off x="311700" y="3079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Roboto Black"/>
                <a:ea typeface="Roboto Black"/>
                <a:cs typeface="Roboto Black"/>
                <a:sym typeface="Roboto Black"/>
              </a:rPr>
              <a:t>DISTRIBUTION OF TRASH COLLECTION (NORTH SAN PEDRO) </a:t>
            </a:r>
            <a:endParaRPr>
              <a:latin typeface="Roboto Black"/>
              <a:ea typeface="Roboto Black"/>
              <a:cs typeface="Roboto Black"/>
              <a:sym typeface="Roboto Black"/>
            </a:endParaRPr>
          </a:p>
        </p:txBody>
      </p:sp>
      <p:pic>
        <p:nvPicPr>
          <p:cNvPr id="349" name="Google Shape;349;p55"/>
          <p:cNvPicPr preferRelativeResize="0"/>
          <p:nvPr/>
        </p:nvPicPr>
        <p:blipFill>
          <a:blip r:embed="rId3">
            <a:alphaModFix/>
          </a:blip>
          <a:stretch>
            <a:fillRect/>
          </a:stretch>
        </p:blipFill>
        <p:spPr>
          <a:xfrm>
            <a:off x="8478436" y="4701450"/>
            <a:ext cx="665563" cy="442049"/>
          </a:xfrm>
          <a:prstGeom prst="rect">
            <a:avLst/>
          </a:prstGeom>
          <a:noFill/>
          <a:ln>
            <a:noFill/>
          </a:ln>
        </p:spPr>
      </p:pic>
      <p:pic>
        <p:nvPicPr>
          <p:cNvPr id="350" name="Google Shape;350;p55"/>
          <p:cNvPicPr preferRelativeResize="0"/>
          <p:nvPr/>
        </p:nvPicPr>
        <p:blipFill>
          <a:blip r:embed="rId4">
            <a:alphaModFix/>
          </a:blip>
          <a:stretch>
            <a:fillRect/>
          </a:stretch>
        </p:blipFill>
        <p:spPr>
          <a:xfrm>
            <a:off x="809200" y="1319575"/>
            <a:ext cx="7525600" cy="306937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56"/>
          <p:cNvSpPr txBox="1"/>
          <p:nvPr>
            <p:ph type="title"/>
          </p:nvPr>
        </p:nvSpPr>
        <p:spPr>
          <a:xfrm>
            <a:off x="311700" y="3079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Roboto Black"/>
                <a:ea typeface="Roboto Black"/>
                <a:cs typeface="Roboto Black"/>
                <a:sym typeface="Roboto Black"/>
              </a:rPr>
              <a:t>DISTRIBUTION OF TRASH COLLECTION (NORTH SAN PEDRO) </a:t>
            </a:r>
            <a:endParaRPr>
              <a:latin typeface="Roboto Black"/>
              <a:ea typeface="Roboto Black"/>
              <a:cs typeface="Roboto Black"/>
              <a:sym typeface="Roboto Black"/>
            </a:endParaRPr>
          </a:p>
        </p:txBody>
      </p:sp>
      <p:pic>
        <p:nvPicPr>
          <p:cNvPr id="356" name="Google Shape;356;p56"/>
          <p:cNvPicPr preferRelativeResize="0"/>
          <p:nvPr/>
        </p:nvPicPr>
        <p:blipFill>
          <a:blip r:embed="rId3">
            <a:alphaModFix/>
          </a:blip>
          <a:stretch>
            <a:fillRect/>
          </a:stretch>
        </p:blipFill>
        <p:spPr>
          <a:xfrm>
            <a:off x="8478436" y="4701450"/>
            <a:ext cx="665563" cy="442049"/>
          </a:xfrm>
          <a:prstGeom prst="rect">
            <a:avLst/>
          </a:prstGeom>
          <a:noFill/>
          <a:ln>
            <a:noFill/>
          </a:ln>
        </p:spPr>
      </p:pic>
      <p:pic>
        <p:nvPicPr>
          <p:cNvPr id="357" name="Google Shape;357;p56"/>
          <p:cNvPicPr preferRelativeResize="0"/>
          <p:nvPr/>
        </p:nvPicPr>
        <p:blipFill>
          <a:blip r:embed="rId4">
            <a:alphaModFix/>
          </a:blip>
          <a:stretch>
            <a:fillRect/>
          </a:stretch>
        </p:blipFill>
        <p:spPr>
          <a:xfrm>
            <a:off x="2127950" y="1054225"/>
            <a:ext cx="4620722" cy="395802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p5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Roboto Black"/>
                <a:ea typeface="Roboto Black"/>
                <a:cs typeface="Roboto Black"/>
                <a:sym typeface="Roboto Black"/>
              </a:rPr>
              <a:t>DISTRIBUTION OF TRASH COLLECTION (SANTIAGO)</a:t>
            </a:r>
            <a:endParaRPr>
              <a:latin typeface="Roboto Black"/>
              <a:ea typeface="Roboto Black"/>
              <a:cs typeface="Roboto Black"/>
              <a:sym typeface="Roboto Black"/>
            </a:endParaRPr>
          </a:p>
        </p:txBody>
      </p:sp>
      <p:pic>
        <p:nvPicPr>
          <p:cNvPr id="363" name="Google Shape;363;p57"/>
          <p:cNvPicPr preferRelativeResize="0"/>
          <p:nvPr/>
        </p:nvPicPr>
        <p:blipFill>
          <a:blip r:embed="rId3">
            <a:alphaModFix/>
          </a:blip>
          <a:stretch>
            <a:fillRect/>
          </a:stretch>
        </p:blipFill>
        <p:spPr>
          <a:xfrm>
            <a:off x="8478436" y="4701450"/>
            <a:ext cx="665563" cy="442049"/>
          </a:xfrm>
          <a:prstGeom prst="rect">
            <a:avLst/>
          </a:prstGeom>
          <a:noFill/>
          <a:ln>
            <a:noFill/>
          </a:ln>
        </p:spPr>
      </p:pic>
      <p:pic>
        <p:nvPicPr>
          <p:cNvPr id="364" name="Google Shape;364;p57"/>
          <p:cNvPicPr preferRelativeResize="0"/>
          <p:nvPr/>
        </p:nvPicPr>
        <p:blipFill>
          <a:blip r:embed="rId4">
            <a:alphaModFix/>
          </a:blip>
          <a:stretch>
            <a:fillRect/>
          </a:stretch>
        </p:blipFill>
        <p:spPr>
          <a:xfrm>
            <a:off x="304775" y="1170125"/>
            <a:ext cx="8173640" cy="3755564"/>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5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Roboto Black"/>
                <a:ea typeface="Roboto Black"/>
                <a:cs typeface="Roboto Black"/>
                <a:sym typeface="Roboto Black"/>
              </a:rPr>
              <a:t>DISTRIBUTION OF INJURY TYPE</a:t>
            </a:r>
            <a:endParaRPr>
              <a:latin typeface="Roboto Black"/>
              <a:ea typeface="Roboto Black"/>
              <a:cs typeface="Roboto Black"/>
              <a:sym typeface="Roboto Black"/>
            </a:endParaRPr>
          </a:p>
        </p:txBody>
      </p:sp>
      <p:pic>
        <p:nvPicPr>
          <p:cNvPr id="370" name="Google Shape;370;p58"/>
          <p:cNvPicPr preferRelativeResize="0"/>
          <p:nvPr/>
        </p:nvPicPr>
        <p:blipFill>
          <a:blip r:embed="rId3">
            <a:alphaModFix/>
          </a:blip>
          <a:stretch>
            <a:fillRect/>
          </a:stretch>
        </p:blipFill>
        <p:spPr>
          <a:xfrm>
            <a:off x="8478436" y="4701450"/>
            <a:ext cx="665563" cy="442049"/>
          </a:xfrm>
          <a:prstGeom prst="rect">
            <a:avLst/>
          </a:prstGeom>
          <a:noFill/>
          <a:ln>
            <a:noFill/>
          </a:ln>
        </p:spPr>
      </p:pic>
      <p:pic>
        <p:nvPicPr>
          <p:cNvPr id="371" name="Google Shape;371;p58"/>
          <p:cNvPicPr preferRelativeResize="0"/>
          <p:nvPr/>
        </p:nvPicPr>
        <p:blipFill>
          <a:blip r:embed="rId4">
            <a:alphaModFix/>
          </a:blip>
          <a:stretch>
            <a:fillRect/>
          </a:stretch>
        </p:blipFill>
        <p:spPr>
          <a:xfrm>
            <a:off x="1083725" y="1017725"/>
            <a:ext cx="6526513" cy="3820977"/>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pic>
        <p:nvPicPr>
          <p:cNvPr id="376" name="Google Shape;376;p59"/>
          <p:cNvPicPr preferRelativeResize="0"/>
          <p:nvPr/>
        </p:nvPicPr>
        <p:blipFill>
          <a:blip r:embed="rId3">
            <a:alphaModFix/>
          </a:blip>
          <a:stretch>
            <a:fillRect/>
          </a:stretch>
        </p:blipFill>
        <p:spPr>
          <a:xfrm>
            <a:off x="2065425" y="935625"/>
            <a:ext cx="4640850" cy="4207875"/>
          </a:xfrm>
          <a:prstGeom prst="rect">
            <a:avLst/>
          </a:prstGeom>
          <a:noFill/>
          <a:ln>
            <a:noFill/>
          </a:ln>
        </p:spPr>
      </p:pic>
      <p:sp>
        <p:nvSpPr>
          <p:cNvPr id="377" name="Google Shape;377;p5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latin typeface="Roboto Black"/>
                <a:ea typeface="Roboto Black"/>
                <a:cs typeface="Roboto Black"/>
                <a:sym typeface="Roboto Black"/>
              </a:rPr>
              <a:t>DISTRIBUTION OF TRAUMA AND PROGRESS </a:t>
            </a:r>
            <a:endParaRPr>
              <a:latin typeface="Roboto Black"/>
              <a:ea typeface="Roboto Black"/>
              <a:cs typeface="Roboto Black"/>
              <a:sym typeface="Roboto Black"/>
            </a:endParaRPr>
          </a:p>
          <a:p>
            <a:pPr indent="0" lvl="0" marL="0" rtl="0" algn="l">
              <a:spcBef>
                <a:spcPts val="0"/>
              </a:spcBef>
              <a:spcAft>
                <a:spcPts val="0"/>
              </a:spcAft>
              <a:buNone/>
            </a:pPr>
            <a:r>
              <a:t/>
            </a:r>
            <a:endParaRPr/>
          </a:p>
        </p:txBody>
      </p:sp>
      <p:pic>
        <p:nvPicPr>
          <p:cNvPr id="378" name="Google Shape;378;p59"/>
          <p:cNvPicPr preferRelativeResize="0"/>
          <p:nvPr/>
        </p:nvPicPr>
        <p:blipFill>
          <a:blip r:embed="rId4">
            <a:alphaModFix/>
          </a:blip>
          <a:stretch>
            <a:fillRect/>
          </a:stretch>
        </p:blipFill>
        <p:spPr>
          <a:xfrm>
            <a:off x="8478436" y="4701450"/>
            <a:ext cx="665563" cy="442049"/>
          </a:xfrm>
          <a:prstGeom prst="rect">
            <a:avLst/>
          </a:prstGeom>
          <a:noFill/>
          <a:ln>
            <a:noFill/>
          </a:ln>
        </p:spPr>
      </p:pic>
      <p:sp>
        <p:nvSpPr>
          <p:cNvPr id="379" name="Google Shape;379;p59"/>
          <p:cNvSpPr txBox="1"/>
          <p:nvPr/>
        </p:nvSpPr>
        <p:spPr>
          <a:xfrm>
            <a:off x="3350625" y="3574850"/>
            <a:ext cx="7119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chemeClr val="lt1"/>
                </a:solidFill>
                <a:highlight>
                  <a:srgbClr val="000000"/>
                </a:highlight>
              </a:rPr>
              <a:t>72</a:t>
            </a:r>
            <a:r>
              <a:rPr lang="en" sz="900">
                <a:solidFill>
                  <a:schemeClr val="lt1"/>
                </a:solidFill>
                <a:highlight>
                  <a:srgbClr val="000000"/>
                </a:highlight>
              </a:rPr>
              <a:t>.2%</a:t>
            </a:r>
            <a:endParaRPr sz="900">
              <a:solidFill>
                <a:schemeClr val="lt1"/>
              </a:solidFill>
              <a:highlight>
                <a:srgbClr val="000000"/>
              </a:highlight>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p6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Roboto Black"/>
                <a:ea typeface="Roboto Black"/>
                <a:cs typeface="Roboto Black"/>
                <a:sym typeface="Roboto Black"/>
              </a:rPr>
              <a:t>DISTRIBUTION OF TRAUMA AND PROGRESS</a:t>
            </a:r>
            <a:endParaRPr>
              <a:latin typeface="Roboto Black"/>
              <a:ea typeface="Roboto Black"/>
              <a:cs typeface="Roboto Black"/>
              <a:sym typeface="Roboto Black"/>
            </a:endParaRPr>
          </a:p>
        </p:txBody>
      </p:sp>
      <p:pic>
        <p:nvPicPr>
          <p:cNvPr id="385" name="Google Shape;385;p60"/>
          <p:cNvPicPr preferRelativeResize="0"/>
          <p:nvPr/>
        </p:nvPicPr>
        <p:blipFill>
          <a:blip r:embed="rId3">
            <a:alphaModFix/>
          </a:blip>
          <a:stretch>
            <a:fillRect/>
          </a:stretch>
        </p:blipFill>
        <p:spPr>
          <a:xfrm>
            <a:off x="8478436" y="4701450"/>
            <a:ext cx="665563" cy="442049"/>
          </a:xfrm>
          <a:prstGeom prst="rect">
            <a:avLst/>
          </a:prstGeom>
          <a:noFill/>
          <a:ln>
            <a:noFill/>
          </a:ln>
        </p:spPr>
      </p:pic>
      <p:sp>
        <p:nvSpPr>
          <p:cNvPr id="386" name="Google Shape;386;p60"/>
          <p:cNvSpPr txBox="1"/>
          <p:nvPr/>
        </p:nvSpPr>
        <p:spPr>
          <a:xfrm>
            <a:off x="3770875" y="3554025"/>
            <a:ext cx="8010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chemeClr val="lt1"/>
                </a:solidFill>
              </a:rPr>
              <a:t>72.3%</a:t>
            </a:r>
            <a:endParaRPr sz="900">
              <a:solidFill>
                <a:schemeClr val="lt1"/>
              </a:solidFill>
            </a:endParaRPr>
          </a:p>
        </p:txBody>
      </p:sp>
      <p:pic>
        <p:nvPicPr>
          <p:cNvPr id="387" name="Google Shape;387;p60"/>
          <p:cNvPicPr preferRelativeResize="0"/>
          <p:nvPr/>
        </p:nvPicPr>
        <p:blipFill>
          <a:blip r:embed="rId4">
            <a:alphaModFix/>
          </a:blip>
          <a:stretch>
            <a:fillRect/>
          </a:stretch>
        </p:blipFill>
        <p:spPr>
          <a:xfrm>
            <a:off x="1248025" y="893025"/>
            <a:ext cx="6647926" cy="425047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pic>
        <p:nvPicPr>
          <p:cNvPr id="392" name="Google Shape;392;p61"/>
          <p:cNvPicPr preferRelativeResize="0"/>
          <p:nvPr/>
        </p:nvPicPr>
        <p:blipFill>
          <a:blip r:embed="rId3">
            <a:alphaModFix/>
          </a:blip>
          <a:stretch>
            <a:fillRect/>
          </a:stretch>
        </p:blipFill>
        <p:spPr>
          <a:xfrm>
            <a:off x="2648547" y="1294235"/>
            <a:ext cx="3846923" cy="255502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sp>
        <p:nvSpPr>
          <p:cNvPr id="81" name="Google Shape;81;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Roboto Black"/>
                <a:ea typeface="Roboto Black"/>
                <a:cs typeface="Roboto Black"/>
                <a:sym typeface="Roboto Black"/>
              </a:rPr>
              <a:t>DISTRIBUTION OF TYPE OF WATER (CONT.)</a:t>
            </a:r>
            <a:endParaRPr>
              <a:latin typeface="Roboto Black"/>
              <a:ea typeface="Roboto Black"/>
              <a:cs typeface="Roboto Black"/>
              <a:sym typeface="Roboto Black"/>
            </a:endParaRPr>
          </a:p>
        </p:txBody>
      </p:sp>
      <p:pic>
        <p:nvPicPr>
          <p:cNvPr id="82" name="Google Shape;82;p17"/>
          <p:cNvPicPr preferRelativeResize="0"/>
          <p:nvPr/>
        </p:nvPicPr>
        <p:blipFill>
          <a:blip r:embed="rId3">
            <a:alphaModFix/>
          </a:blip>
          <a:stretch>
            <a:fillRect/>
          </a:stretch>
        </p:blipFill>
        <p:spPr>
          <a:xfrm>
            <a:off x="8478436" y="4701450"/>
            <a:ext cx="665563" cy="442049"/>
          </a:xfrm>
          <a:prstGeom prst="rect">
            <a:avLst/>
          </a:prstGeom>
          <a:noFill/>
          <a:ln>
            <a:noFill/>
          </a:ln>
        </p:spPr>
      </p:pic>
      <p:pic>
        <p:nvPicPr>
          <p:cNvPr id="83" name="Google Shape;83;p17"/>
          <p:cNvPicPr preferRelativeResize="0"/>
          <p:nvPr/>
        </p:nvPicPr>
        <p:blipFill>
          <a:blip r:embed="rId4">
            <a:alphaModFix/>
          </a:blip>
          <a:stretch>
            <a:fillRect/>
          </a:stretch>
        </p:blipFill>
        <p:spPr>
          <a:xfrm>
            <a:off x="534638" y="1170125"/>
            <a:ext cx="8074726" cy="337892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Roboto Black"/>
                <a:ea typeface="Roboto Black"/>
                <a:cs typeface="Roboto Black"/>
                <a:sym typeface="Roboto Black"/>
              </a:rPr>
              <a:t>DISTRIBUTION OF BIGGEST PROBLEM</a:t>
            </a:r>
            <a:endParaRPr>
              <a:latin typeface="Roboto Black"/>
              <a:ea typeface="Roboto Black"/>
              <a:cs typeface="Roboto Black"/>
              <a:sym typeface="Roboto Black"/>
            </a:endParaRPr>
          </a:p>
        </p:txBody>
      </p:sp>
      <p:pic>
        <p:nvPicPr>
          <p:cNvPr id="89" name="Google Shape;89;p18"/>
          <p:cNvPicPr preferRelativeResize="0"/>
          <p:nvPr/>
        </p:nvPicPr>
        <p:blipFill>
          <a:blip r:embed="rId3">
            <a:alphaModFix/>
          </a:blip>
          <a:stretch>
            <a:fillRect/>
          </a:stretch>
        </p:blipFill>
        <p:spPr>
          <a:xfrm>
            <a:off x="8478436" y="4701450"/>
            <a:ext cx="665563" cy="442049"/>
          </a:xfrm>
          <a:prstGeom prst="rect">
            <a:avLst/>
          </a:prstGeom>
          <a:noFill/>
          <a:ln>
            <a:noFill/>
          </a:ln>
        </p:spPr>
      </p:pic>
      <p:pic>
        <p:nvPicPr>
          <p:cNvPr id="90" name="Google Shape;90;p18"/>
          <p:cNvPicPr preferRelativeResize="0"/>
          <p:nvPr/>
        </p:nvPicPr>
        <p:blipFill>
          <a:blip r:embed="rId4">
            <a:alphaModFix/>
          </a:blip>
          <a:stretch>
            <a:fillRect/>
          </a:stretch>
        </p:blipFill>
        <p:spPr>
          <a:xfrm>
            <a:off x="0" y="3816150"/>
            <a:ext cx="2038449" cy="1327350"/>
          </a:xfrm>
          <a:prstGeom prst="rect">
            <a:avLst/>
          </a:prstGeom>
          <a:noFill/>
          <a:ln>
            <a:noFill/>
          </a:ln>
        </p:spPr>
      </p:pic>
      <p:pic>
        <p:nvPicPr>
          <p:cNvPr id="91" name="Google Shape;91;p18"/>
          <p:cNvPicPr preferRelativeResize="0"/>
          <p:nvPr/>
        </p:nvPicPr>
        <p:blipFill>
          <a:blip r:embed="rId5">
            <a:alphaModFix/>
          </a:blip>
          <a:stretch>
            <a:fillRect/>
          </a:stretch>
        </p:blipFill>
        <p:spPr>
          <a:xfrm>
            <a:off x="2767649" y="1017725"/>
            <a:ext cx="3608698" cy="38209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pic>
        <p:nvPicPr>
          <p:cNvPr id="96" name="Google Shape;96;p19"/>
          <p:cNvPicPr preferRelativeResize="0"/>
          <p:nvPr/>
        </p:nvPicPr>
        <p:blipFill>
          <a:blip r:embed="rId3">
            <a:alphaModFix/>
          </a:blip>
          <a:stretch>
            <a:fillRect/>
          </a:stretch>
        </p:blipFill>
        <p:spPr>
          <a:xfrm>
            <a:off x="8478436" y="4701450"/>
            <a:ext cx="665563" cy="442049"/>
          </a:xfrm>
          <a:prstGeom prst="rect">
            <a:avLst/>
          </a:prstGeom>
          <a:noFill/>
          <a:ln>
            <a:noFill/>
          </a:ln>
        </p:spPr>
      </p:pic>
      <p:sp>
        <p:nvSpPr>
          <p:cNvPr id="97" name="Google Shape;97;p19"/>
          <p:cNvSpPr txBox="1"/>
          <p:nvPr/>
        </p:nvSpPr>
        <p:spPr>
          <a:xfrm>
            <a:off x="311700" y="445025"/>
            <a:ext cx="8520600" cy="572700"/>
          </a:xfrm>
          <a:prstGeom prst="rect">
            <a:avLst/>
          </a:prstGeom>
          <a:noFill/>
          <a:ln>
            <a:noFill/>
          </a:ln>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sz="2800">
                <a:solidFill>
                  <a:srgbClr val="000000"/>
                </a:solidFill>
                <a:latin typeface="Roboto Black"/>
                <a:ea typeface="Roboto Black"/>
                <a:cs typeface="Roboto Black"/>
                <a:sym typeface="Roboto Black"/>
              </a:rPr>
              <a:t>DISTRIBUTION OF INJURY TYPE</a:t>
            </a:r>
            <a:endParaRPr sz="2800">
              <a:solidFill>
                <a:srgbClr val="000000"/>
              </a:solidFill>
              <a:latin typeface="Roboto Black"/>
              <a:ea typeface="Roboto Black"/>
              <a:cs typeface="Roboto Black"/>
              <a:sym typeface="Roboto Black"/>
            </a:endParaRPr>
          </a:p>
        </p:txBody>
      </p:sp>
      <p:pic>
        <p:nvPicPr>
          <p:cNvPr id="98" name="Google Shape;98;p19"/>
          <p:cNvPicPr preferRelativeResize="0"/>
          <p:nvPr/>
        </p:nvPicPr>
        <p:blipFill>
          <a:blip r:embed="rId4">
            <a:alphaModFix/>
          </a:blip>
          <a:stretch>
            <a:fillRect/>
          </a:stretch>
        </p:blipFill>
        <p:spPr>
          <a:xfrm>
            <a:off x="2901563" y="1017725"/>
            <a:ext cx="3340873" cy="39927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pic>
        <p:nvPicPr>
          <p:cNvPr id="103" name="Google Shape;103;p20"/>
          <p:cNvPicPr preferRelativeResize="0"/>
          <p:nvPr/>
        </p:nvPicPr>
        <p:blipFill>
          <a:blip r:embed="rId3">
            <a:alphaModFix/>
          </a:blip>
          <a:stretch>
            <a:fillRect/>
          </a:stretch>
        </p:blipFill>
        <p:spPr>
          <a:xfrm>
            <a:off x="5898100" y="2571750"/>
            <a:ext cx="3245900" cy="2462425"/>
          </a:xfrm>
          <a:prstGeom prst="rect">
            <a:avLst/>
          </a:prstGeom>
          <a:noFill/>
          <a:ln>
            <a:noFill/>
          </a:ln>
        </p:spPr>
      </p:pic>
      <p:pic>
        <p:nvPicPr>
          <p:cNvPr id="104" name="Google Shape;104;p20"/>
          <p:cNvPicPr preferRelativeResize="0"/>
          <p:nvPr/>
        </p:nvPicPr>
        <p:blipFill>
          <a:blip r:embed="rId4">
            <a:alphaModFix/>
          </a:blip>
          <a:stretch>
            <a:fillRect/>
          </a:stretch>
        </p:blipFill>
        <p:spPr>
          <a:xfrm>
            <a:off x="8478436" y="4701450"/>
            <a:ext cx="665563" cy="442049"/>
          </a:xfrm>
          <a:prstGeom prst="rect">
            <a:avLst/>
          </a:prstGeom>
          <a:noFill/>
          <a:ln>
            <a:noFill/>
          </a:ln>
        </p:spPr>
      </p:pic>
      <p:sp>
        <p:nvSpPr>
          <p:cNvPr id="105" name="Google Shape;105;p20"/>
          <p:cNvSpPr txBox="1"/>
          <p:nvPr>
            <p:ph type="title"/>
          </p:nvPr>
        </p:nvSpPr>
        <p:spPr>
          <a:xfrm>
            <a:off x="0" y="45687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Roboto Black"/>
                <a:ea typeface="Roboto Black"/>
                <a:cs typeface="Roboto Black"/>
                <a:sym typeface="Roboto Black"/>
              </a:rPr>
              <a:t>KEY FINDING</a:t>
            </a:r>
            <a:endParaRPr>
              <a:latin typeface="Roboto Black"/>
              <a:ea typeface="Roboto Black"/>
              <a:cs typeface="Roboto Black"/>
              <a:sym typeface="Roboto Black"/>
            </a:endParaRPr>
          </a:p>
        </p:txBody>
      </p:sp>
      <p:sp>
        <p:nvSpPr>
          <p:cNvPr id="106" name="Google Shape;106;p20"/>
          <p:cNvSpPr txBox="1"/>
          <p:nvPr>
            <p:ph idx="1" type="body"/>
          </p:nvPr>
        </p:nvSpPr>
        <p:spPr>
          <a:xfrm>
            <a:off x="311700" y="1477949"/>
            <a:ext cx="8520600" cy="1743900"/>
          </a:xfrm>
          <a:prstGeom prst="rect">
            <a:avLst/>
          </a:prstGeom>
        </p:spPr>
        <p:txBody>
          <a:bodyPr anchorCtr="0" anchor="t" bIns="91425" lIns="91425" spcFirstLastPara="1" rIns="91425" wrap="square" tIns="91425">
            <a:normAutofit fontScale="62500" lnSpcReduction="20000"/>
          </a:bodyPr>
          <a:lstStyle/>
          <a:p>
            <a:pPr indent="0" lvl="0" marL="0" rtl="0" algn="ctr">
              <a:spcBef>
                <a:spcPts val="0"/>
              </a:spcBef>
              <a:spcAft>
                <a:spcPts val="1200"/>
              </a:spcAft>
              <a:buNone/>
            </a:pPr>
            <a:r>
              <a:rPr lang="en" sz="5400">
                <a:solidFill>
                  <a:srgbClr val="000000"/>
                </a:solidFill>
                <a:latin typeface="Roboto"/>
                <a:ea typeface="Roboto"/>
                <a:cs typeface="Roboto"/>
                <a:sym typeface="Roboto"/>
              </a:rPr>
              <a:t>La Vega drinks a lot of tap water, and they have high rates of stomach and intestinal issues</a:t>
            </a:r>
            <a:endParaRPr>
              <a:latin typeface="Roboto"/>
              <a:ea typeface="Roboto"/>
              <a:cs typeface="Roboto"/>
              <a:sym typeface="Robo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Roboto Black"/>
                <a:ea typeface="Roboto Black"/>
                <a:cs typeface="Roboto Black"/>
                <a:sym typeface="Roboto Black"/>
              </a:rPr>
              <a:t>DISTRIBUTION OF TRASH COLLECTION </a:t>
            </a:r>
            <a:endParaRPr>
              <a:latin typeface="Roboto Black"/>
              <a:ea typeface="Roboto Black"/>
              <a:cs typeface="Roboto Black"/>
              <a:sym typeface="Roboto Black"/>
            </a:endParaRPr>
          </a:p>
        </p:txBody>
      </p:sp>
      <p:pic>
        <p:nvPicPr>
          <p:cNvPr id="112" name="Google Shape;112;p21"/>
          <p:cNvPicPr preferRelativeResize="0"/>
          <p:nvPr/>
        </p:nvPicPr>
        <p:blipFill>
          <a:blip r:embed="rId3">
            <a:alphaModFix/>
          </a:blip>
          <a:stretch>
            <a:fillRect/>
          </a:stretch>
        </p:blipFill>
        <p:spPr>
          <a:xfrm>
            <a:off x="8478436" y="4701450"/>
            <a:ext cx="665563" cy="442049"/>
          </a:xfrm>
          <a:prstGeom prst="rect">
            <a:avLst/>
          </a:prstGeom>
          <a:noFill/>
          <a:ln>
            <a:noFill/>
          </a:ln>
        </p:spPr>
      </p:pic>
      <p:pic>
        <p:nvPicPr>
          <p:cNvPr id="113" name="Google Shape;113;p21"/>
          <p:cNvPicPr preferRelativeResize="0"/>
          <p:nvPr/>
        </p:nvPicPr>
        <p:blipFill>
          <a:blip r:embed="rId4">
            <a:alphaModFix/>
          </a:blip>
          <a:stretch>
            <a:fillRect/>
          </a:stretch>
        </p:blipFill>
        <p:spPr>
          <a:xfrm>
            <a:off x="567350" y="1170125"/>
            <a:ext cx="8009308" cy="3378927"/>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